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0" r:id="rId25"/>
    <p:sldId id="323" r:id="rId26"/>
    <p:sldId id="325" r:id="rId27"/>
    <p:sldId id="332" r:id="rId28"/>
    <p:sldId id="333" r:id="rId29"/>
    <p:sldId id="322" r:id="rId30"/>
    <p:sldId id="334" r:id="rId31"/>
    <p:sldId id="335" r:id="rId32"/>
    <p:sldId id="331" r:id="rId33"/>
    <p:sldId id="336" r:id="rId34"/>
    <p:sldId id="298" r:id="rId35"/>
    <p:sldId id="270" r:id="rId36"/>
  </p:sldIdLst>
  <p:sldSz cx="18288000" cy="10287000"/>
  <p:notesSz cx="6799263" cy="9929813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League Spartan" panose="020B0604020202020204" charset="0"/>
      <p:regular r:id="rId44"/>
    </p:embeddedFont>
    <p:embeddedFont>
      <p:font typeface="Poppins Bold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Bahnschrift SemiBold SemiConden" panose="020B0502040204020203" pitchFamily="34" charset="0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FA9"/>
    <a:srgbClr val="06304B"/>
    <a:srgbClr val="FFFF99"/>
    <a:srgbClr val="00B6DA"/>
    <a:srgbClr val="E8E8E8"/>
    <a:srgbClr val="003D60"/>
    <a:srgbClr val="35B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404" autoAdjust="0"/>
  </p:normalViewPr>
  <p:slideViewPr>
    <p:cSldViewPr>
      <p:cViewPr varScale="1">
        <p:scale>
          <a:sx n="73" d="100"/>
          <a:sy n="73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ganov.ag\Desktop\&#1042;&#1057;&#1054;&#1050;&#1054;\&#1052;&#1086;&#1085;&#1080;&#1090;&#1086;&#1088;&#1080;&#1085;&#1075;%20&#1087;&#1086;%20&#1042;&#1057;&#1054;&#1050;&#1054;%20&#1090;&#1072;&#1073;&#1083;&#1080;&#109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1CB-4B5D-BF03-837A17F8D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'сводная таблица'!$T$105:$T$122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'сводная таблица'!$V$105:$V$122</c:f>
              <c:numCache>
                <c:formatCode>0.0</c:formatCode>
                <c:ptCount val="18"/>
                <c:pt idx="0">
                  <c:v>3.9</c:v>
                </c:pt>
                <c:pt idx="1">
                  <c:v>5.3</c:v>
                </c:pt>
                <c:pt idx="2">
                  <c:v>6.75</c:v>
                </c:pt>
                <c:pt idx="3">
                  <c:v>4.166666666666667</c:v>
                </c:pt>
                <c:pt idx="4">
                  <c:v>5.7857142857142856</c:v>
                </c:pt>
                <c:pt idx="5">
                  <c:v>6.666666666666667</c:v>
                </c:pt>
                <c:pt idx="6">
                  <c:v>4.666666666666667</c:v>
                </c:pt>
                <c:pt idx="7">
                  <c:v>3.0833333333333335</c:v>
                </c:pt>
                <c:pt idx="8">
                  <c:v>3.5</c:v>
                </c:pt>
                <c:pt idx="9">
                  <c:v>3</c:v>
                </c:pt>
                <c:pt idx="10">
                  <c:v>4.2</c:v>
                </c:pt>
                <c:pt idx="11">
                  <c:v>6.3571428571428568</c:v>
                </c:pt>
                <c:pt idx="12">
                  <c:v>4.5</c:v>
                </c:pt>
                <c:pt idx="13">
                  <c:v>4.25</c:v>
                </c:pt>
                <c:pt idx="14">
                  <c:v>5.375</c:v>
                </c:pt>
                <c:pt idx="15">
                  <c:v>5.25</c:v>
                </c:pt>
                <c:pt idx="16">
                  <c:v>6.1428571428571432</c:v>
                </c:pt>
                <c:pt idx="17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6-452A-AB71-FCCA804D49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7473072"/>
        <c:axId val="277468368"/>
      </c:barChart>
      <c:catAx>
        <c:axId val="2774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468368"/>
        <c:crosses val="autoZero"/>
        <c:auto val="1"/>
        <c:lblAlgn val="ctr"/>
        <c:lblOffset val="100"/>
        <c:noMultiLvlLbl val="0"/>
      </c:catAx>
      <c:valAx>
        <c:axId val="277468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7747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D5CB1-35D7-499C-9EF2-AA989CE05452}" type="doc">
      <dgm:prSet loTypeId="urn:microsoft.com/office/officeart/2005/8/layout/list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9BFE29E-7B9A-4B0B-9EC1-2D36EACC22F2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Создание рабочей группы (приказ)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4C2F4514-8EB5-45ED-84E3-23BDFBBCF6BF}" type="parTrans" cxnId="{F9C14135-26FF-4729-8CE2-B3BB2311FBE6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EBE2B214-3686-4D14-9D2E-38EA89BA679A}" type="sibTrans" cxnId="{F9C14135-26FF-4729-8CE2-B3BB2311FBE6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0CCD0B98-F048-4B01-9EA7-1BF246630F7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Организационные договоренности 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68246609-DEC4-4B0C-B24E-6F4D576C2172}" type="parTrans" cxnId="{EDE98733-07F3-4275-A9DD-67E8BCE62D6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DA3EF9F7-1FC3-419F-A778-C9A2E8B8F004}" type="sibTrans" cxnId="{EDE98733-07F3-4275-A9DD-67E8BCE62D6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9F788B74-6FE7-4640-A036-E63AA880489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800" smtClean="0">
              <a:latin typeface="Arial Narrow" panose="020B0606020202030204" pitchFamily="34" charset="0"/>
            </a:rPr>
            <a:t>Аналитическая работа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DA715998-7520-4AE7-AA38-6BD0A67C9B29}" type="parTrans" cxnId="{8C94249B-E1A7-4188-BCA3-E8B6D3D40EB5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D37B13A8-8DA3-46F7-8760-A21617E8C3DC}" type="sibTrans" cxnId="{8C94249B-E1A7-4188-BCA3-E8B6D3D40EB5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62D3D71D-27DB-4679-9C63-2CBE1D713DDF}">
      <dgm:prSet custT="1"/>
      <dgm:spPr>
        <a:solidFill>
          <a:schemeClr val="tx2"/>
        </a:solidFill>
      </dgm:spPr>
      <dgm:t>
        <a:bodyPr/>
        <a:lstStyle/>
        <a:p>
          <a:r>
            <a:rPr lang="ru-RU" sz="2800" smtClean="0">
              <a:latin typeface="Arial Narrow" panose="020B0606020202030204" pitchFamily="34" charset="0"/>
            </a:rPr>
            <a:t>Оформление отчета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0B61A87E-7508-4A0D-BC05-DCA27BFE7DC4}" type="parTrans" cxnId="{6A1EA513-AB8E-4A32-8BEE-C952DCC28D5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B2DBC609-639F-4579-8345-8C483D01D7C9}" type="sibTrans" cxnId="{6A1EA513-AB8E-4A32-8BEE-C952DCC28D5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D66B031E-9F6F-42CF-8369-097DB13F80AD}">
      <dgm:prSet custT="1"/>
      <dgm:spPr>
        <a:solidFill>
          <a:schemeClr val="tx2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Рассмотрение и согласование с коллегиальными органами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1C8ED664-902D-4E9B-AEB6-8F338352A184}" type="parTrans" cxnId="{D147CCD4-CBDE-4A8A-BE42-2A20EDA3B9DF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5E03DE84-027D-4AFB-8CFC-844D475761DF}" type="sibTrans" cxnId="{D147CCD4-CBDE-4A8A-BE42-2A20EDA3B9DF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29CF6D8A-0FFB-41EC-97EF-E9FA5708C48F}">
      <dgm:prSet custT="1"/>
      <dgm:spPr>
        <a:solidFill>
          <a:schemeClr val="tx2"/>
        </a:solidFill>
      </dgm:spPr>
      <dgm:t>
        <a:bodyPr/>
        <a:lstStyle/>
        <a:p>
          <a:r>
            <a:rPr lang="ru-RU" sz="2800" smtClean="0">
              <a:latin typeface="Arial Narrow" panose="020B0606020202030204" pitchFamily="34" charset="0"/>
            </a:rPr>
            <a:t>Утверждение отчета (приказ)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3295CF7A-2264-409A-92E5-C2F52A9148F4}" type="parTrans" cxnId="{5BA263E9-5242-4C62-8467-A5B9FFBB0BC3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0F2C4711-B916-425A-9AB2-9A42DB5D7369}" type="sibTrans" cxnId="{5BA263E9-5242-4C62-8467-A5B9FFBB0BC3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A7FC4260-7ACA-4B4A-BFAF-8F0A8312A406}">
      <dgm:prSet custT="1"/>
      <dgm:spPr>
        <a:solidFill>
          <a:schemeClr val="tx2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Размещение отчета на официальном сайте, предоставление отчета Учредителю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58DC457D-DE0E-40B4-9F1C-A899A69342A9}" type="parTrans" cxnId="{8860A6B8-64BB-4F15-A6C1-92CF28F90200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41A9EB0D-9277-4255-B618-7BE9F6A9F25F}" type="sibTrans" cxnId="{8860A6B8-64BB-4F15-A6C1-92CF28F90200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Bahnschrift SemiBold SemiConden" panose="020B0502040204020203" pitchFamily="34" charset="0"/>
          </a:endParaRPr>
        </a:p>
      </dgm:t>
    </dgm:pt>
    <dgm:pt modelId="{7497F2D3-D985-4737-8842-6688DF400E83}" type="pres">
      <dgm:prSet presAssocID="{007D5CB1-35D7-499C-9EF2-AA989CE054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2E5FC-C5F8-4F0B-9652-3E3DBEF4EAA2}" type="pres">
      <dgm:prSet presAssocID="{D9BFE29E-7B9A-4B0B-9EC1-2D36EACC22F2}" presName="parentLin" presStyleCnt="0"/>
      <dgm:spPr/>
      <dgm:t>
        <a:bodyPr/>
        <a:lstStyle/>
        <a:p>
          <a:endParaRPr lang="ru-RU"/>
        </a:p>
      </dgm:t>
    </dgm:pt>
    <dgm:pt modelId="{35C23DBE-7B90-46D4-9B4C-0814175B6990}" type="pres">
      <dgm:prSet presAssocID="{D9BFE29E-7B9A-4B0B-9EC1-2D36EACC22F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7A9BE62-109A-45BB-B0FB-3230805295EC}" type="pres">
      <dgm:prSet presAssocID="{D9BFE29E-7B9A-4B0B-9EC1-2D36EACC22F2}" presName="parentText" presStyleLbl="node1" presStyleIdx="0" presStyleCnt="7" custScaleX="107925" custLinFactNeighborX="15770" custLinFactNeighborY="-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34B45-D6D3-44AA-9B81-E1F7B149FB81}" type="pres">
      <dgm:prSet presAssocID="{D9BFE29E-7B9A-4B0B-9EC1-2D36EACC22F2}" presName="negativeSpace" presStyleCnt="0"/>
      <dgm:spPr/>
      <dgm:t>
        <a:bodyPr/>
        <a:lstStyle/>
        <a:p>
          <a:endParaRPr lang="ru-RU"/>
        </a:p>
      </dgm:t>
    </dgm:pt>
    <dgm:pt modelId="{D05DA1BE-0DA4-4BAA-B3D5-22D570136ECD}" type="pres">
      <dgm:prSet presAssocID="{D9BFE29E-7B9A-4B0B-9EC1-2D36EACC22F2}" presName="childText" presStyleLbl="conFgAcc1" presStyleIdx="0" presStyleCnt="7" custLinFactNeighborX="1341" custLinFactNeighborY="-39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46E20-261A-4D05-8033-F6AB978EAF58}" type="pres">
      <dgm:prSet presAssocID="{EBE2B214-3686-4D14-9D2E-38EA89BA679A}" presName="spaceBetweenRectangles" presStyleCnt="0"/>
      <dgm:spPr/>
      <dgm:t>
        <a:bodyPr/>
        <a:lstStyle/>
        <a:p>
          <a:endParaRPr lang="ru-RU"/>
        </a:p>
      </dgm:t>
    </dgm:pt>
    <dgm:pt modelId="{D5539111-E487-482B-9195-F05D71F49946}" type="pres">
      <dgm:prSet presAssocID="{0CCD0B98-F048-4B01-9EA7-1BF246630F74}" presName="parentLin" presStyleCnt="0"/>
      <dgm:spPr/>
      <dgm:t>
        <a:bodyPr/>
        <a:lstStyle/>
        <a:p>
          <a:endParaRPr lang="ru-RU"/>
        </a:p>
      </dgm:t>
    </dgm:pt>
    <dgm:pt modelId="{105969AB-8C98-4103-921B-6EFF9E615B42}" type="pres">
      <dgm:prSet presAssocID="{0CCD0B98-F048-4B01-9EA7-1BF246630F7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3A98054-42B0-45F9-866E-3E30F8AB0232}" type="pres">
      <dgm:prSet presAssocID="{0CCD0B98-F048-4B01-9EA7-1BF246630F74}" presName="parentText" presStyleLbl="node1" presStyleIdx="1" presStyleCnt="7" custScaleX="107925" custLinFactNeighborX="15770" custLinFactNeighborY="-9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CDAF6-42DA-4C52-A1E0-B930C345209D}" type="pres">
      <dgm:prSet presAssocID="{0CCD0B98-F048-4B01-9EA7-1BF246630F74}" presName="negativeSpace" presStyleCnt="0"/>
      <dgm:spPr/>
      <dgm:t>
        <a:bodyPr/>
        <a:lstStyle/>
        <a:p>
          <a:endParaRPr lang="ru-RU"/>
        </a:p>
      </dgm:t>
    </dgm:pt>
    <dgm:pt modelId="{6F98EBA2-D9A5-4D4A-938C-B33B58C5D4F4}" type="pres">
      <dgm:prSet presAssocID="{0CCD0B98-F048-4B01-9EA7-1BF246630F74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356CE-1288-47E3-A337-30257297193C}" type="pres">
      <dgm:prSet presAssocID="{DA3EF9F7-1FC3-419F-A778-C9A2E8B8F004}" presName="spaceBetweenRectangles" presStyleCnt="0"/>
      <dgm:spPr/>
      <dgm:t>
        <a:bodyPr/>
        <a:lstStyle/>
        <a:p>
          <a:endParaRPr lang="ru-RU"/>
        </a:p>
      </dgm:t>
    </dgm:pt>
    <dgm:pt modelId="{AAA802E7-DD27-4DDF-8852-45DE644C52E8}" type="pres">
      <dgm:prSet presAssocID="{9F788B74-6FE7-4640-A036-E63AA880489C}" presName="parentLin" presStyleCnt="0"/>
      <dgm:spPr/>
      <dgm:t>
        <a:bodyPr/>
        <a:lstStyle/>
        <a:p>
          <a:endParaRPr lang="ru-RU"/>
        </a:p>
      </dgm:t>
    </dgm:pt>
    <dgm:pt modelId="{441AF93A-B5D2-4C43-866C-5FBA89B6002D}" type="pres">
      <dgm:prSet presAssocID="{9F788B74-6FE7-4640-A036-E63AA880489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0103A4E-656D-4FD1-BD66-B92B88873322}" type="pres">
      <dgm:prSet presAssocID="{9F788B74-6FE7-4640-A036-E63AA880489C}" presName="parentText" presStyleLbl="node1" presStyleIdx="2" presStyleCnt="7" custScaleX="107925" custLinFactNeighborX="7885" custLinFactNeighborY="-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0611-537B-498E-BEC0-4E26272B96F5}" type="pres">
      <dgm:prSet presAssocID="{9F788B74-6FE7-4640-A036-E63AA880489C}" presName="negativeSpace" presStyleCnt="0"/>
      <dgm:spPr/>
      <dgm:t>
        <a:bodyPr/>
        <a:lstStyle/>
        <a:p>
          <a:endParaRPr lang="ru-RU"/>
        </a:p>
      </dgm:t>
    </dgm:pt>
    <dgm:pt modelId="{234C863C-8E4F-4C31-98E9-D5EDE30EC261}" type="pres">
      <dgm:prSet presAssocID="{9F788B74-6FE7-4640-A036-E63AA880489C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6109-93FA-4D58-ACE4-5305D48390BB}" type="pres">
      <dgm:prSet presAssocID="{D37B13A8-8DA3-46F7-8760-A21617E8C3DC}" presName="spaceBetweenRectangles" presStyleCnt="0"/>
      <dgm:spPr/>
      <dgm:t>
        <a:bodyPr/>
        <a:lstStyle/>
        <a:p>
          <a:endParaRPr lang="ru-RU"/>
        </a:p>
      </dgm:t>
    </dgm:pt>
    <dgm:pt modelId="{F89423E8-0F58-448D-BE40-DBBDFD6FC787}" type="pres">
      <dgm:prSet presAssocID="{62D3D71D-27DB-4679-9C63-2CBE1D713DDF}" presName="parentLin" presStyleCnt="0"/>
      <dgm:spPr/>
      <dgm:t>
        <a:bodyPr/>
        <a:lstStyle/>
        <a:p>
          <a:endParaRPr lang="ru-RU"/>
        </a:p>
      </dgm:t>
    </dgm:pt>
    <dgm:pt modelId="{D8F15313-61AC-4F09-ABCB-96E4CDEFA50D}" type="pres">
      <dgm:prSet presAssocID="{62D3D71D-27DB-4679-9C63-2CBE1D713DD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6A1685C-809E-4873-87C2-D941937BFF4F}" type="pres">
      <dgm:prSet presAssocID="{62D3D71D-27DB-4679-9C63-2CBE1D713DDF}" presName="parentText" presStyleLbl="node1" presStyleIdx="3" presStyleCnt="7" custScaleX="107925" custLinFactNeighborX="7885" custLinFactNeighborY="-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1EDE0-C8F3-44A8-B9E2-0F5A6D167EED}" type="pres">
      <dgm:prSet presAssocID="{62D3D71D-27DB-4679-9C63-2CBE1D713DDF}" presName="negativeSpace" presStyleCnt="0"/>
      <dgm:spPr/>
      <dgm:t>
        <a:bodyPr/>
        <a:lstStyle/>
        <a:p>
          <a:endParaRPr lang="ru-RU"/>
        </a:p>
      </dgm:t>
    </dgm:pt>
    <dgm:pt modelId="{98090CB8-099E-486A-9AE4-7308A93A1FD8}" type="pres">
      <dgm:prSet presAssocID="{62D3D71D-27DB-4679-9C63-2CBE1D713DD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EBD38-0457-4296-BCEE-48DE1094D261}" type="pres">
      <dgm:prSet presAssocID="{B2DBC609-639F-4579-8345-8C483D01D7C9}" presName="spaceBetweenRectangles" presStyleCnt="0"/>
      <dgm:spPr/>
      <dgm:t>
        <a:bodyPr/>
        <a:lstStyle/>
        <a:p>
          <a:endParaRPr lang="ru-RU"/>
        </a:p>
      </dgm:t>
    </dgm:pt>
    <dgm:pt modelId="{32511CF0-D151-4DC2-A760-7B5AA76938E2}" type="pres">
      <dgm:prSet presAssocID="{D66B031E-9F6F-42CF-8369-097DB13F80AD}" presName="parentLin" presStyleCnt="0"/>
      <dgm:spPr/>
      <dgm:t>
        <a:bodyPr/>
        <a:lstStyle/>
        <a:p>
          <a:endParaRPr lang="ru-RU"/>
        </a:p>
      </dgm:t>
    </dgm:pt>
    <dgm:pt modelId="{16CC5E16-720F-485B-9E4D-A6ACFEF4F7F8}" type="pres">
      <dgm:prSet presAssocID="{D66B031E-9F6F-42CF-8369-097DB13F80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D1523FF-7EEC-468B-91C9-BE86768D9E85}" type="pres">
      <dgm:prSet presAssocID="{D66B031E-9F6F-42CF-8369-097DB13F80AD}" presName="parentText" presStyleLbl="node1" presStyleIdx="4" presStyleCnt="7" custScaleX="107925" custLinFactNeighborX="7885" custLinFactNeighborY="-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4043C-EC5E-4CBC-8A00-45E802AB79EA}" type="pres">
      <dgm:prSet presAssocID="{D66B031E-9F6F-42CF-8369-097DB13F80AD}" presName="negativeSpace" presStyleCnt="0"/>
      <dgm:spPr/>
      <dgm:t>
        <a:bodyPr/>
        <a:lstStyle/>
        <a:p>
          <a:endParaRPr lang="ru-RU"/>
        </a:p>
      </dgm:t>
    </dgm:pt>
    <dgm:pt modelId="{A2563171-85F8-4DB8-9EC1-43A15A8D8C00}" type="pres">
      <dgm:prSet presAssocID="{D66B031E-9F6F-42CF-8369-097DB13F80AD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4B0C-E5DB-423B-B0D2-8CE8759A3886}" type="pres">
      <dgm:prSet presAssocID="{5E03DE84-027D-4AFB-8CFC-844D475761DF}" presName="spaceBetweenRectangles" presStyleCnt="0"/>
      <dgm:spPr/>
      <dgm:t>
        <a:bodyPr/>
        <a:lstStyle/>
        <a:p>
          <a:endParaRPr lang="ru-RU"/>
        </a:p>
      </dgm:t>
    </dgm:pt>
    <dgm:pt modelId="{7D4DAF39-3745-4C68-BCAD-705899BEA082}" type="pres">
      <dgm:prSet presAssocID="{29CF6D8A-0FFB-41EC-97EF-E9FA5708C48F}" presName="parentLin" presStyleCnt="0"/>
      <dgm:spPr/>
      <dgm:t>
        <a:bodyPr/>
        <a:lstStyle/>
        <a:p>
          <a:endParaRPr lang="ru-RU"/>
        </a:p>
      </dgm:t>
    </dgm:pt>
    <dgm:pt modelId="{F2479D54-9CA4-41EF-91E6-7390BD5CEFFA}" type="pres">
      <dgm:prSet presAssocID="{29CF6D8A-0FFB-41EC-97EF-E9FA5708C48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EF5AB9C-B6E1-46CE-A3B0-857C3333EBBA}" type="pres">
      <dgm:prSet presAssocID="{29CF6D8A-0FFB-41EC-97EF-E9FA5708C48F}" presName="parentText" presStyleLbl="node1" presStyleIdx="5" presStyleCnt="7" custScaleX="107925" custLinFactNeighborX="7885" custLinFactNeighborY="-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FB90C-7453-4DA5-91C7-8D4C391FE375}" type="pres">
      <dgm:prSet presAssocID="{29CF6D8A-0FFB-41EC-97EF-E9FA5708C48F}" presName="negativeSpace" presStyleCnt="0"/>
      <dgm:spPr/>
      <dgm:t>
        <a:bodyPr/>
        <a:lstStyle/>
        <a:p>
          <a:endParaRPr lang="ru-RU"/>
        </a:p>
      </dgm:t>
    </dgm:pt>
    <dgm:pt modelId="{50E5EC4D-7D78-46C4-827C-7C1A4BB5377E}" type="pres">
      <dgm:prSet presAssocID="{29CF6D8A-0FFB-41EC-97EF-E9FA5708C48F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BC97C-0747-42AE-8FDC-0439C2A8CA98}" type="pres">
      <dgm:prSet presAssocID="{0F2C4711-B916-425A-9AB2-9A42DB5D7369}" presName="spaceBetweenRectangles" presStyleCnt="0"/>
      <dgm:spPr/>
      <dgm:t>
        <a:bodyPr/>
        <a:lstStyle/>
        <a:p>
          <a:endParaRPr lang="ru-RU"/>
        </a:p>
      </dgm:t>
    </dgm:pt>
    <dgm:pt modelId="{9DF1E39B-27C4-4185-87BE-812D9B01ECA8}" type="pres">
      <dgm:prSet presAssocID="{A7FC4260-7ACA-4B4A-BFAF-8F0A8312A406}" presName="parentLin" presStyleCnt="0"/>
      <dgm:spPr/>
      <dgm:t>
        <a:bodyPr/>
        <a:lstStyle/>
        <a:p>
          <a:endParaRPr lang="ru-RU"/>
        </a:p>
      </dgm:t>
    </dgm:pt>
    <dgm:pt modelId="{08279861-95C4-49AF-A48B-BEF42F1FDB23}" type="pres">
      <dgm:prSet presAssocID="{A7FC4260-7ACA-4B4A-BFAF-8F0A8312A40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8B1720F-C6E7-4B65-B3F1-37409DA2C4A0}" type="pres">
      <dgm:prSet presAssocID="{A7FC4260-7ACA-4B4A-BFAF-8F0A8312A406}" presName="parentText" presStyleLbl="node1" presStyleIdx="6" presStyleCnt="7" custScaleX="107925" custLinFactNeighborX="7885" custLinFactNeighborY="-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F469F-0D42-4D3A-A583-D44E2D2F953A}" type="pres">
      <dgm:prSet presAssocID="{A7FC4260-7ACA-4B4A-BFAF-8F0A8312A406}" presName="negativeSpace" presStyleCnt="0"/>
      <dgm:spPr/>
      <dgm:t>
        <a:bodyPr/>
        <a:lstStyle/>
        <a:p>
          <a:endParaRPr lang="ru-RU"/>
        </a:p>
      </dgm:t>
    </dgm:pt>
    <dgm:pt modelId="{8083D2F0-9B78-42BC-9AB6-78C876858919}" type="pres">
      <dgm:prSet presAssocID="{A7FC4260-7ACA-4B4A-BFAF-8F0A8312A406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EDB7F-B94A-4768-9013-EB59AC99D0C9}" type="presOf" srcId="{A7FC4260-7ACA-4B4A-BFAF-8F0A8312A406}" destId="{08279861-95C4-49AF-A48B-BEF42F1FDB23}" srcOrd="0" destOrd="0" presId="urn:microsoft.com/office/officeart/2005/8/layout/list1"/>
    <dgm:cxn modelId="{244E21A6-EA7B-4369-80CD-C3504B9D68D3}" type="presOf" srcId="{29CF6D8A-0FFB-41EC-97EF-E9FA5708C48F}" destId="{4EF5AB9C-B6E1-46CE-A3B0-857C3333EBBA}" srcOrd="1" destOrd="0" presId="urn:microsoft.com/office/officeart/2005/8/layout/list1"/>
    <dgm:cxn modelId="{6A1EA513-AB8E-4A32-8BEE-C952DCC28D58}" srcId="{007D5CB1-35D7-499C-9EF2-AA989CE05452}" destId="{62D3D71D-27DB-4679-9C63-2CBE1D713DDF}" srcOrd="3" destOrd="0" parTransId="{0B61A87E-7508-4A0D-BC05-DCA27BFE7DC4}" sibTransId="{B2DBC609-639F-4579-8345-8C483D01D7C9}"/>
    <dgm:cxn modelId="{50F10AB1-916F-44A6-8E36-93CC8CABA9CE}" type="presOf" srcId="{D66B031E-9F6F-42CF-8369-097DB13F80AD}" destId="{16CC5E16-720F-485B-9E4D-A6ACFEF4F7F8}" srcOrd="0" destOrd="0" presId="urn:microsoft.com/office/officeart/2005/8/layout/list1"/>
    <dgm:cxn modelId="{8528D776-D628-4404-8A07-A8A65C3A0EB9}" type="presOf" srcId="{29CF6D8A-0FFB-41EC-97EF-E9FA5708C48F}" destId="{F2479D54-9CA4-41EF-91E6-7390BD5CEFFA}" srcOrd="0" destOrd="0" presId="urn:microsoft.com/office/officeart/2005/8/layout/list1"/>
    <dgm:cxn modelId="{D147CCD4-CBDE-4A8A-BE42-2A20EDA3B9DF}" srcId="{007D5CB1-35D7-499C-9EF2-AA989CE05452}" destId="{D66B031E-9F6F-42CF-8369-097DB13F80AD}" srcOrd="4" destOrd="0" parTransId="{1C8ED664-902D-4E9B-AEB6-8F338352A184}" sibTransId="{5E03DE84-027D-4AFB-8CFC-844D475761DF}"/>
    <dgm:cxn modelId="{8860A6B8-64BB-4F15-A6C1-92CF28F90200}" srcId="{007D5CB1-35D7-499C-9EF2-AA989CE05452}" destId="{A7FC4260-7ACA-4B4A-BFAF-8F0A8312A406}" srcOrd="6" destOrd="0" parTransId="{58DC457D-DE0E-40B4-9F1C-A899A69342A9}" sibTransId="{41A9EB0D-9277-4255-B618-7BE9F6A9F25F}"/>
    <dgm:cxn modelId="{00FDE08B-8716-4187-9E2C-524A514F42F0}" type="presOf" srcId="{62D3D71D-27DB-4679-9C63-2CBE1D713DDF}" destId="{B6A1685C-809E-4873-87C2-D941937BFF4F}" srcOrd="1" destOrd="0" presId="urn:microsoft.com/office/officeart/2005/8/layout/list1"/>
    <dgm:cxn modelId="{6BEC5379-50F1-4475-9FBD-B9FC0A2A5BAA}" type="presOf" srcId="{62D3D71D-27DB-4679-9C63-2CBE1D713DDF}" destId="{D8F15313-61AC-4F09-ABCB-96E4CDEFA50D}" srcOrd="0" destOrd="0" presId="urn:microsoft.com/office/officeart/2005/8/layout/list1"/>
    <dgm:cxn modelId="{EE74B448-146C-43D4-9549-6C23348FED5D}" type="presOf" srcId="{A7FC4260-7ACA-4B4A-BFAF-8F0A8312A406}" destId="{88B1720F-C6E7-4B65-B3F1-37409DA2C4A0}" srcOrd="1" destOrd="0" presId="urn:microsoft.com/office/officeart/2005/8/layout/list1"/>
    <dgm:cxn modelId="{B3F3A850-81C2-430B-BA66-C9174B0F7768}" type="presOf" srcId="{D9BFE29E-7B9A-4B0B-9EC1-2D36EACC22F2}" destId="{35C23DBE-7B90-46D4-9B4C-0814175B6990}" srcOrd="0" destOrd="0" presId="urn:microsoft.com/office/officeart/2005/8/layout/list1"/>
    <dgm:cxn modelId="{22161A8C-37CF-4483-93E1-3771B6FACDD8}" type="presOf" srcId="{D66B031E-9F6F-42CF-8369-097DB13F80AD}" destId="{CD1523FF-7EEC-468B-91C9-BE86768D9E85}" srcOrd="1" destOrd="0" presId="urn:microsoft.com/office/officeart/2005/8/layout/list1"/>
    <dgm:cxn modelId="{5BA263E9-5242-4C62-8467-A5B9FFBB0BC3}" srcId="{007D5CB1-35D7-499C-9EF2-AA989CE05452}" destId="{29CF6D8A-0FFB-41EC-97EF-E9FA5708C48F}" srcOrd="5" destOrd="0" parTransId="{3295CF7A-2264-409A-92E5-C2F52A9148F4}" sibTransId="{0F2C4711-B916-425A-9AB2-9A42DB5D7369}"/>
    <dgm:cxn modelId="{0E71D749-D29C-4436-9327-A8E8C85239E7}" type="presOf" srcId="{007D5CB1-35D7-499C-9EF2-AA989CE05452}" destId="{7497F2D3-D985-4737-8842-6688DF400E83}" srcOrd="0" destOrd="0" presId="urn:microsoft.com/office/officeart/2005/8/layout/list1"/>
    <dgm:cxn modelId="{DBF0E467-7838-4F3A-B57B-1C945225D218}" type="presOf" srcId="{9F788B74-6FE7-4640-A036-E63AA880489C}" destId="{80103A4E-656D-4FD1-BD66-B92B88873322}" srcOrd="1" destOrd="0" presId="urn:microsoft.com/office/officeart/2005/8/layout/list1"/>
    <dgm:cxn modelId="{48A56193-C909-4FD8-9E91-3F550AEF9AB5}" type="presOf" srcId="{0CCD0B98-F048-4B01-9EA7-1BF246630F74}" destId="{105969AB-8C98-4103-921B-6EFF9E615B42}" srcOrd="0" destOrd="0" presId="urn:microsoft.com/office/officeart/2005/8/layout/list1"/>
    <dgm:cxn modelId="{8C94249B-E1A7-4188-BCA3-E8B6D3D40EB5}" srcId="{007D5CB1-35D7-499C-9EF2-AA989CE05452}" destId="{9F788B74-6FE7-4640-A036-E63AA880489C}" srcOrd="2" destOrd="0" parTransId="{DA715998-7520-4AE7-AA38-6BD0A67C9B29}" sibTransId="{D37B13A8-8DA3-46F7-8760-A21617E8C3DC}"/>
    <dgm:cxn modelId="{35CCEA90-B0A0-475D-8E3F-31F17D804E94}" type="presOf" srcId="{0CCD0B98-F048-4B01-9EA7-1BF246630F74}" destId="{E3A98054-42B0-45F9-866E-3E30F8AB0232}" srcOrd="1" destOrd="0" presId="urn:microsoft.com/office/officeart/2005/8/layout/list1"/>
    <dgm:cxn modelId="{F9C14135-26FF-4729-8CE2-B3BB2311FBE6}" srcId="{007D5CB1-35D7-499C-9EF2-AA989CE05452}" destId="{D9BFE29E-7B9A-4B0B-9EC1-2D36EACC22F2}" srcOrd="0" destOrd="0" parTransId="{4C2F4514-8EB5-45ED-84E3-23BDFBBCF6BF}" sibTransId="{EBE2B214-3686-4D14-9D2E-38EA89BA679A}"/>
    <dgm:cxn modelId="{32C8D13C-ADC9-41DF-B633-D2BDB51F2221}" type="presOf" srcId="{9F788B74-6FE7-4640-A036-E63AA880489C}" destId="{441AF93A-B5D2-4C43-866C-5FBA89B6002D}" srcOrd="0" destOrd="0" presId="urn:microsoft.com/office/officeart/2005/8/layout/list1"/>
    <dgm:cxn modelId="{EDE98733-07F3-4275-A9DD-67E8BCE62D68}" srcId="{007D5CB1-35D7-499C-9EF2-AA989CE05452}" destId="{0CCD0B98-F048-4B01-9EA7-1BF246630F74}" srcOrd="1" destOrd="0" parTransId="{68246609-DEC4-4B0C-B24E-6F4D576C2172}" sibTransId="{DA3EF9F7-1FC3-419F-A778-C9A2E8B8F004}"/>
    <dgm:cxn modelId="{8556A7B2-D926-4B67-8B00-2386FE85B474}" type="presOf" srcId="{D9BFE29E-7B9A-4B0B-9EC1-2D36EACC22F2}" destId="{C7A9BE62-109A-45BB-B0FB-3230805295EC}" srcOrd="1" destOrd="0" presId="urn:microsoft.com/office/officeart/2005/8/layout/list1"/>
    <dgm:cxn modelId="{B0839F91-8FF4-4F94-AC9A-13AAB909FBEE}" type="presParOf" srcId="{7497F2D3-D985-4737-8842-6688DF400E83}" destId="{19D2E5FC-C5F8-4F0B-9652-3E3DBEF4EAA2}" srcOrd="0" destOrd="0" presId="urn:microsoft.com/office/officeart/2005/8/layout/list1"/>
    <dgm:cxn modelId="{B9573910-EAD8-481B-942F-BE339DACCA77}" type="presParOf" srcId="{19D2E5FC-C5F8-4F0B-9652-3E3DBEF4EAA2}" destId="{35C23DBE-7B90-46D4-9B4C-0814175B6990}" srcOrd="0" destOrd="0" presId="urn:microsoft.com/office/officeart/2005/8/layout/list1"/>
    <dgm:cxn modelId="{66748D3E-E8FB-4E1C-B1FC-6619911A6CED}" type="presParOf" srcId="{19D2E5FC-C5F8-4F0B-9652-3E3DBEF4EAA2}" destId="{C7A9BE62-109A-45BB-B0FB-3230805295EC}" srcOrd="1" destOrd="0" presId="urn:microsoft.com/office/officeart/2005/8/layout/list1"/>
    <dgm:cxn modelId="{2224C132-4A8B-4DF0-912E-2119BABB40D5}" type="presParOf" srcId="{7497F2D3-D985-4737-8842-6688DF400E83}" destId="{48C34B45-D6D3-44AA-9B81-E1F7B149FB81}" srcOrd="1" destOrd="0" presId="urn:microsoft.com/office/officeart/2005/8/layout/list1"/>
    <dgm:cxn modelId="{886B2859-BD91-4199-8F11-B3A6F5CE2547}" type="presParOf" srcId="{7497F2D3-D985-4737-8842-6688DF400E83}" destId="{D05DA1BE-0DA4-4BAA-B3D5-22D570136ECD}" srcOrd="2" destOrd="0" presId="urn:microsoft.com/office/officeart/2005/8/layout/list1"/>
    <dgm:cxn modelId="{1F87D8C4-302C-4BCB-BE85-9D6224A9264B}" type="presParOf" srcId="{7497F2D3-D985-4737-8842-6688DF400E83}" destId="{4EE46E20-261A-4D05-8033-F6AB978EAF58}" srcOrd="3" destOrd="0" presId="urn:microsoft.com/office/officeart/2005/8/layout/list1"/>
    <dgm:cxn modelId="{C358F403-DCEE-471F-BB2B-33BD5F819D79}" type="presParOf" srcId="{7497F2D3-D985-4737-8842-6688DF400E83}" destId="{D5539111-E487-482B-9195-F05D71F49946}" srcOrd="4" destOrd="0" presId="urn:microsoft.com/office/officeart/2005/8/layout/list1"/>
    <dgm:cxn modelId="{4028036E-F9EE-4C8D-BB91-230E9D123DB5}" type="presParOf" srcId="{D5539111-E487-482B-9195-F05D71F49946}" destId="{105969AB-8C98-4103-921B-6EFF9E615B42}" srcOrd="0" destOrd="0" presId="urn:microsoft.com/office/officeart/2005/8/layout/list1"/>
    <dgm:cxn modelId="{F0DF4B33-04FA-4B94-8379-DBA67D9E6BD9}" type="presParOf" srcId="{D5539111-E487-482B-9195-F05D71F49946}" destId="{E3A98054-42B0-45F9-866E-3E30F8AB0232}" srcOrd="1" destOrd="0" presId="urn:microsoft.com/office/officeart/2005/8/layout/list1"/>
    <dgm:cxn modelId="{197BF7F5-CAAB-473B-822F-81FDA186880B}" type="presParOf" srcId="{7497F2D3-D985-4737-8842-6688DF400E83}" destId="{C32CDAF6-42DA-4C52-A1E0-B930C345209D}" srcOrd="5" destOrd="0" presId="urn:microsoft.com/office/officeart/2005/8/layout/list1"/>
    <dgm:cxn modelId="{DC5CB02F-D2EB-477D-9DA2-314E9C466E71}" type="presParOf" srcId="{7497F2D3-D985-4737-8842-6688DF400E83}" destId="{6F98EBA2-D9A5-4D4A-938C-B33B58C5D4F4}" srcOrd="6" destOrd="0" presId="urn:microsoft.com/office/officeart/2005/8/layout/list1"/>
    <dgm:cxn modelId="{D620DAB5-2E3B-4611-912D-F8D4167992C5}" type="presParOf" srcId="{7497F2D3-D985-4737-8842-6688DF400E83}" destId="{3E3356CE-1288-47E3-A337-30257297193C}" srcOrd="7" destOrd="0" presId="urn:microsoft.com/office/officeart/2005/8/layout/list1"/>
    <dgm:cxn modelId="{D90C32E9-DB6A-45F4-8B36-052A5F789BDA}" type="presParOf" srcId="{7497F2D3-D985-4737-8842-6688DF400E83}" destId="{AAA802E7-DD27-4DDF-8852-45DE644C52E8}" srcOrd="8" destOrd="0" presId="urn:microsoft.com/office/officeart/2005/8/layout/list1"/>
    <dgm:cxn modelId="{A966D4AA-0FE6-4314-B81C-85A323E5D2AC}" type="presParOf" srcId="{AAA802E7-DD27-4DDF-8852-45DE644C52E8}" destId="{441AF93A-B5D2-4C43-866C-5FBA89B6002D}" srcOrd="0" destOrd="0" presId="urn:microsoft.com/office/officeart/2005/8/layout/list1"/>
    <dgm:cxn modelId="{13148662-B992-4E7F-B48C-EA2EE6036775}" type="presParOf" srcId="{AAA802E7-DD27-4DDF-8852-45DE644C52E8}" destId="{80103A4E-656D-4FD1-BD66-B92B88873322}" srcOrd="1" destOrd="0" presId="urn:microsoft.com/office/officeart/2005/8/layout/list1"/>
    <dgm:cxn modelId="{55312A65-1F03-4CDD-8232-EE5C24CDC784}" type="presParOf" srcId="{7497F2D3-D985-4737-8842-6688DF400E83}" destId="{87DC0611-537B-498E-BEC0-4E26272B96F5}" srcOrd="9" destOrd="0" presId="urn:microsoft.com/office/officeart/2005/8/layout/list1"/>
    <dgm:cxn modelId="{099AE503-F275-4E74-A97D-550901D4FD9F}" type="presParOf" srcId="{7497F2D3-D985-4737-8842-6688DF400E83}" destId="{234C863C-8E4F-4C31-98E9-D5EDE30EC261}" srcOrd="10" destOrd="0" presId="urn:microsoft.com/office/officeart/2005/8/layout/list1"/>
    <dgm:cxn modelId="{65267F28-82FC-4F81-8C2E-9A18B940322C}" type="presParOf" srcId="{7497F2D3-D985-4737-8842-6688DF400E83}" destId="{9ED36109-93FA-4D58-ACE4-5305D48390BB}" srcOrd="11" destOrd="0" presId="urn:microsoft.com/office/officeart/2005/8/layout/list1"/>
    <dgm:cxn modelId="{2B598D41-C24E-4B74-ABD7-DEB5BCEAA844}" type="presParOf" srcId="{7497F2D3-D985-4737-8842-6688DF400E83}" destId="{F89423E8-0F58-448D-BE40-DBBDFD6FC787}" srcOrd="12" destOrd="0" presId="urn:microsoft.com/office/officeart/2005/8/layout/list1"/>
    <dgm:cxn modelId="{F0FD0F85-0271-44C9-81F7-47B822367E73}" type="presParOf" srcId="{F89423E8-0F58-448D-BE40-DBBDFD6FC787}" destId="{D8F15313-61AC-4F09-ABCB-96E4CDEFA50D}" srcOrd="0" destOrd="0" presId="urn:microsoft.com/office/officeart/2005/8/layout/list1"/>
    <dgm:cxn modelId="{9735AEB3-8519-49C3-919F-16193F61399A}" type="presParOf" srcId="{F89423E8-0F58-448D-BE40-DBBDFD6FC787}" destId="{B6A1685C-809E-4873-87C2-D941937BFF4F}" srcOrd="1" destOrd="0" presId="urn:microsoft.com/office/officeart/2005/8/layout/list1"/>
    <dgm:cxn modelId="{1413B68E-A37E-41F3-8179-48DF2FD320A6}" type="presParOf" srcId="{7497F2D3-D985-4737-8842-6688DF400E83}" destId="{EB91EDE0-C8F3-44A8-B9E2-0F5A6D167EED}" srcOrd="13" destOrd="0" presId="urn:microsoft.com/office/officeart/2005/8/layout/list1"/>
    <dgm:cxn modelId="{7EC58A37-52BC-425E-9AD1-8540378E2B9C}" type="presParOf" srcId="{7497F2D3-D985-4737-8842-6688DF400E83}" destId="{98090CB8-099E-486A-9AE4-7308A93A1FD8}" srcOrd="14" destOrd="0" presId="urn:microsoft.com/office/officeart/2005/8/layout/list1"/>
    <dgm:cxn modelId="{AAC3DB56-DCC1-4F8B-9B38-F20F3C0E2FEC}" type="presParOf" srcId="{7497F2D3-D985-4737-8842-6688DF400E83}" destId="{148EBD38-0457-4296-BCEE-48DE1094D261}" srcOrd="15" destOrd="0" presId="urn:microsoft.com/office/officeart/2005/8/layout/list1"/>
    <dgm:cxn modelId="{7AA6E721-29B8-4DD9-930C-FCA38730ADE3}" type="presParOf" srcId="{7497F2D3-D985-4737-8842-6688DF400E83}" destId="{32511CF0-D151-4DC2-A760-7B5AA76938E2}" srcOrd="16" destOrd="0" presId="urn:microsoft.com/office/officeart/2005/8/layout/list1"/>
    <dgm:cxn modelId="{EACB5C16-5304-4C2B-8F4A-AAF3C6367754}" type="presParOf" srcId="{32511CF0-D151-4DC2-A760-7B5AA76938E2}" destId="{16CC5E16-720F-485B-9E4D-A6ACFEF4F7F8}" srcOrd="0" destOrd="0" presId="urn:microsoft.com/office/officeart/2005/8/layout/list1"/>
    <dgm:cxn modelId="{9B781055-218D-4B74-84C2-C19C49109A8B}" type="presParOf" srcId="{32511CF0-D151-4DC2-A760-7B5AA76938E2}" destId="{CD1523FF-7EEC-468B-91C9-BE86768D9E85}" srcOrd="1" destOrd="0" presId="urn:microsoft.com/office/officeart/2005/8/layout/list1"/>
    <dgm:cxn modelId="{27A35B71-938F-43B5-9066-EFF02F9543BE}" type="presParOf" srcId="{7497F2D3-D985-4737-8842-6688DF400E83}" destId="{1924043C-EC5E-4CBC-8A00-45E802AB79EA}" srcOrd="17" destOrd="0" presId="urn:microsoft.com/office/officeart/2005/8/layout/list1"/>
    <dgm:cxn modelId="{AA1422E3-EBD3-4880-9D31-ABC0DFED5F7E}" type="presParOf" srcId="{7497F2D3-D985-4737-8842-6688DF400E83}" destId="{A2563171-85F8-4DB8-9EC1-43A15A8D8C00}" srcOrd="18" destOrd="0" presId="urn:microsoft.com/office/officeart/2005/8/layout/list1"/>
    <dgm:cxn modelId="{5C806F45-23D2-44EF-AAF3-12BEB1D190CC}" type="presParOf" srcId="{7497F2D3-D985-4737-8842-6688DF400E83}" destId="{23A54B0C-E5DB-423B-B0D2-8CE8759A3886}" srcOrd="19" destOrd="0" presId="urn:microsoft.com/office/officeart/2005/8/layout/list1"/>
    <dgm:cxn modelId="{0AD66351-A0B0-4340-945D-7EFDF953AEEE}" type="presParOf" srcId="{7497F2D3-D985-4737-8842-6688DF400E83}" destId="{7D4DAF39-3745-4C68-BCAD-705899BEA082}" srcOrd="20" destOrd="0" presId="urn:microsoft.com/office/officeart/2005/8/layout/list1"/>
    <dgm:cxn modelId="{29FB8015-DB5B-4B06-93C5-65F09BE8CE9F}" type="presParOf" srcId="{7D4DAF39-3745-4C68-BCAD-705899BEA082}" destId="{F2479D54-9CA4-41EF-91E6-7390BD5CEFFA}" srcOrd="0" destOrd="0" presId="urn:microsoft.com/office/officeart/2005/8/layout/list1"/>
    <dgm:cxn modelId="{8DFB7217-E9E5-4DC0-B69F-88C5BB582378}" type="presParOf" srcId="{7D4DAF39-3745-4C68-BCAD-705899BEA082}" destId="{4EF5AB9C-B6E1-46CE-A3B0-857C3333EBBA}" srcOrd="1" destOrd="0" presId="urn:microsoft.com/office/officeart/2005/8/layout/list1"/>
    <dgm:cxn modelId="{809E60C2-6202-440B-8ED5-377B66763F82}" type="presParOf" srcId="{7497F2D3-D985-4737-8842-6688DF400E83}" destId="{F78FB90C-7453-4DA5-91C7-8D4C391FE375}" srcOrd="21" destOrd="0" presId="urn:microsoft.com/office/officeart/2005/8/layout/list1"/>
    <dgm:cxn modelId="{D9667F32-C79B-43CD-BB3D-1DD5E364C90B}" type="presParOf" srcId="{7497F2D3-D985-4737-8842-6688DF400E83}" destId="{50E5EC4D-7D78-46C4-827C-7C1A4BB5377E}" srcOrd="22" destOrd="0" presId="urn:microsoft.com/office/officeart/2005/8/layout/list1"/>
    <dgm:cxn modelId="{0670FF57-6DF8-4D86-994E-A6B5353B146C}" type="presParOf" srcId="{7497F2D3-D985-4737-8842-6688DF400E83}" destId="{503BC97C-0747-42AE-8FDC-0439C2A8CA98}" srcOrd="23" destOrd="0" presId="urn:microsoft.com/office/officeart/2005/8/layout/list1"/>
    <dgm:cxn modelId="{F50E1521-9434-4F3E-9968-358E6BA12643}" type="presParOf" srcId="{7497F2D3-D985-4737-8842-6688DF400E83}" destId="{9DF1E39B-27C4-4185-87BE-812D9B01ECA8}" srcOrd="24" destOrd="0" presId="urn:microsoft.com/office/officeart/2005/8/layout/list1"/>
    <dgm:cxn modelId="{0872EB06-CFF3-45B4-8FC4-084A94D20FF3}" type="presParOf" srcId="{9DF1E39B-27C4-4185-87BE-812D9B01ECA8}" destId="{08279861-95C4-49AF-A48B-BEF42F1FDB23}" srcOrd="0" destOrd="0" presId="urn:microsoft.com/office/officeart/2005/8/layout/list1"/>
    <dgm:cxn modelId="{48CA1915-2682-4572-BF14-E52574FB6EBD}" type="presParOf" srcId="{9DF1E39B-27C4-4185-87BE-812D9B01ECA8}" destId="{88B1720F-C6E7-4B65-B3F1-37409DA2C4A0}" srcOrd="1" destOrd="0" presId="urn:microsoft.com/office/officeart/2005/8/layout/list1"/>
    <dgm:cxn modelId="{70B07D8A-B532-4117-92B4-3264E554F621}" type="presParOf" srcId="{7497F2D3-D985-4737-8842-6688DF400E83}" destId="{69CF469F-0D42-4D3A-A583-D44E2D2F953A}" srcOrd="25" destOrd="0" presId="urn:microsoft.com/office/officeart/2005/8/layout/list1"/>
    <dgm:cxn modelId="{784B8E2D-A6FD-4F0C-AE8F-FD4EAB872D78}" type="presParOf" srcId="{7497F2D3-D985-4737-8842-6688DF400E83}" destId="{8083D2F0-9B78-42BC-9AB6-78C87685891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5D633-E5F6-42CA-9209-C3B6E7E82F1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467F37E-10C5-49FB-8CC2-36D6C5B37DFA}">
      <dgm:prSet phldrT="[Текст]" custT="1"/>
      <dgm:spPr/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Объем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3C0BA7E7-AB2D-4868-BDDE-4D728670CE06}" type="parTrans" cxnId="{14ED506D-278D-4AE1-93A4-CFDAA87910A1}">
      <dgm:prSet/>
      <dgm:spPr/>
      <dgm:t>
        <a:bodyPr/>
        <a:lstStyle/>
        <a:p>
          <a:endParaRPr lang="ru-RU"/>
        </a:p>
      </dgm:t>
    </dgm:pt>
    <dgm:pt modelId="{1C40D750-C483-4E0D-ADC6-715A086ECA7D}" type="sibTrans" cxnId="{14ED506D-278D-4AE1-93A4-CFDAA87910A1}">
      <dgm:prSet/>
      <dgm:spPr/>
      <dgm:t>
        <a:bodyPr/>
        <a:lstStyle/>
        <a:p>
          <a:endParaRPr lang="ru-RU"/>
        </a:p>
      </dgm:t>
    </dgm:pt>
    <dgm:pt modelId="{A88792EB-D061-4E84-A8F0-317E6D4B155E}">
      <dgm:prSet phldrT="[Текст]" custT="1"/>
      <dgm:spPr/>
      <dgm:t>
        <a:bodyPr/>
        <a:lstStyle/>
        <a:p>
          <a:r>
            <a:rPr lang="ru-RU" sz="2400" smtClean="0">
              <a:latin typeface="Arial Narrow" panose="020B0606020202030204" pitchFamily="34" charset="0"/>
            </a:rPr>
            <a:t>Стиль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E2AF7FC0-7C60-4470-9BE7-8BEE3D1F98E7}" type="parTrans" cxnId="{76EEA656-F576-46F4-BD5B-B6EB98B275CD}">
      <dgm:prSet/>
      <dgm:spPr/>
      <dgm:t>
        <a:bodyPr/>
        <a:lstStyle/>
        <a:p>
          <a:endParaRPr lang="ru-RU"/>
        </a:p>
      </dgm:t>
    </dgm:pt>
    <dgm:pt modelId="{4E1160A2-37C0-419C-A1AF-4AE02D291559}" type="sibTrans" cxnId="{76EEA656-F576-46F4-BD5B-B6EB98B275CD}">
      <dgm:prSet/>
      <dgm:spPr/>
      <dgm:t>
        <a:bodyPr/>
        <a:lstStyle/>
        <a:p>
          <a:endParaRPr lang="ru-RU"/>
        </a:p>
      </dgm:t>
    </dgm:pt>
    <dgm:pt modelId="{734C26D0-5FEE-4B9F-A985-DCBCD0450D7C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Оглавление и нумерация страниц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6751959E-DB5F-45B5-883F-8EC938DC4671}" type="parTrans" cxnId="{E9C9EA04-A248-4DC7-A8A0-1D3C64E6A875}">
      <dgm:prSet/>
      <dgm:spPr/>
      <dgm:t>
        <a:bodyPr/>
        <a:lstStyle/>
        <a:p>
          <a:endParaRPr lang="ru-RU"/>
        </a:p>
      </dgm:t>
    </dgm:pt>
    <dgm:pt modelId="{FFD427EC-8F3E-43C2-B266-3058BBBA6028}" type="sibTrans" cxnId="{E9C9EA04-A248-4DC7-A8A0-1D3C64E6A875}">
      <dgm:prSet/>
      <dgm:spPr/>
      <dgm:t>
        <a:bodyPr/>
        <a:lstStyle/>
        <a:p>
          <a:endParaRPr lang="ru-RU"/>
        </a:p>
      </dgm:t>
    </dgm:pt>
    <dgm:pt modelId="{792245F5-345E-4F0D-86BB-23296EBC238A}">
      <dgm:prSet phldrT="[Текст]" custT="1"/>
      <dgm:spPr/>
      <dgm:t>
        <a:bodyPr/>
        <a:lstStyle/>
        <a:p>
          <a:r>
            <a:rPr lang="ru-RU" sz="2400" smtClean="0">
              <a:latin typeface="Arial Narrow" panose="020B0606020202030204" pitchFamily="34" charset="0"/>
            </a:rPr>
            <a:t>Визуализация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3FC5B985-EA52-4951-8000-427F0A4A0CEE}" type="parTrans" cxnId="{453EC9D2-458D-47AC-9D0D-57ACDFEC0F8F}">
      <dgm:prSet/>
      <dgm:spPr/>
      <dgm:t>
        <a:bodyPr/>
        <a:lstStyle/>
        <a:p>
          <a:endParaRPr lang="ru-RU"/>
        </a:p>
      </dgm:t>
    </dgm:pt>
    <dgm:pt modelId="{9030228D-83C7-4E07-A31B-DF27A689931A}" type="sibTrans" cxnId="{453EC9D2-458D-47AC-9D0D-57ACDFEC0F8F}">
      <dgm:prSet/>
      <dgm:spPr/>
      <dgm:t>
        <a:bodyPr/>
        <a:lstStyle/>
        <a:p>
          <a:endParaRPr lang="ru-RU"/>
        </a:p>
      </dgm:t>
    </dgm:pt>
    <dgm:pt modelId="{056AEB6D-679D-4BCE-89EE-010CB2EE7185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Титульный лист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932F9890-4C86-42C5-8CD7-86B55822FDCE}" type="parTrans" cxnId="{B94EB3CB-59A0-48F5-B1E6-8B99C1E8B080}">
      <dgm:prSet/>
      <dgm:spPr/>
      <dgm:t>
        <a:bodyPr/>
        <a:lstStyle/>
        <a:p>
          <a:endParaRPr lang="ru-RU"/>
        </a:p>
      </dgm:t>
    </dgm:pt>
    <dgm:pt modelId="{30155E37-4990-4B42-BAD5-1BE8826F52A1}" type="sibTrans" cxnId="{B94EB3CB-59A0-48F5-B1E6-8B99C1E8B080}">
      <dgm:prSet/>
      <dgm:spPr/>
      <dgm:t>
        <a:bodyPr/>
        <a:lstStyle/>
        <a:p>
          <a:endParaRPr lang="ru-RU"/>
        </a:p>
      </dgm:t>
    </dgm:pt>
    <dgm:pt modelId="{30A947BC-EEB6-4DD2-9402-96DB7CD3A226}" type="pres">
      <dgm:prSet presAssocID="{8BE5D633-E5F6-42CA-9209-C3B6E7E82F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AF4B44-768B-43FB-BFD6-68199E54A989}" type="pres">
      <dgm:prSet presAssocID="{E467F37E-10C5-49FB-8CC2-36D6C5B37DFA}" presName="node" presStyleLbl="node1" presStyleIdx="0" presStyleCnt="5" custScaleX="12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B9B6-D903-4CAB-AE14-BCBE32EF28F6}" type="pres">
      <dgm:prSet presAssocID="{E467F37E-10C5-49FB-8CC2-36D6C5B37DFA}" presName="spNode" presStyleCnt="0"/>
      <dgm:spPr/>
      <dgm:t>
        <a:bodyPr/>
        <a:lstStyle/>
        <a:p>
          <a:endParaRPr lang="ru-RU"/>
        </a:p>
      </dgm:t>
    </dgm:pt>
    <dgm:pt modelId="{2E57D225-44B2-4728-8B44-4E25EBCEE9B3}" type="pres">
      <dgm:prSet presAssocID="{1C40D750-C483-4E0D-ADC6-715A086ECA7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8905266-1D75-4578-9B7C-72262C2C914E}" type="pres">
      <dgm:prSet presAssocID="{A88792EB-D061-4E84-A8F0-317E6D4B155E}" presName="node" presStyleLbl="node1" presStyleIdx="1" presStyleCnt="5" custScaleX="12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497F-CD6A-47F0-83D2-8F48F21B10BF}" type="pres">
      <dgm:prSet presAssocID="{A88792EB-D061-4E84-A8F0-317E6D4B155E}" presName="spNode" presStyleCnt="0"/>
      <dgm:spPr/>
      <dgm:t>
        <a:bodyPr/>
        <a:lstStyle/>
        <a:p>
          <a:endParaRPr lang="ru-RU"/>
        </a:p>
      </dgm:t>
    </dgm:pt>
    <dgm:pt modelId="{8CE729ED-6B42-4EE6-ABCD-BE739CE8449B}" type="pres">
      <dgm:prSet presAssocID="{4E1160A2-37C0-419C-A1AF-4AE02D29155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2F30E06-265B-4747-B01E-CD93D573C133}" type="pres">
      <dgm:prSet presAssocID="{734C26D0-5FEE-4B9F-A985-DCBCD0450D7C}" presName="node" presStyleLbl="node1" presStyleIdx="2" presStyleCnt="5" custScaleX="12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3A686-73D1-4EF1-B96A-52F9763C3E02}" type="pres">
      <dgm:prSet presAssocID="{734C26D0-5FEE-4B9F-A985-DCBCD0450D7C}" presName="spNode" presStyleCnt="0"/>
      <dgm:spPr/>
      <dgm:t>
        <a:bodyPr/>
        <a:lstStyle/>
        <a:p>
          <a:endParaRPr lang="ru-RU"/>
        </a:p>
      </dgm:t>
    </dgm:pt>
    <dgm:pt modelId="{AAB52DA9-B430-4121-A9C2-862D958DD769}" type="pres">
      <dgm:prSet presAssocID="{FFD427EC-8F3E-43C2-B266-3058BBBA602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ADABAD4-D256-4024-952D-7BB8E16AB928}" type="pres">
      <dgm:prSet presAssocID="{792245F5-345E-4F0D-86BB-23296EBC238A}" presName="node" presStyleLbl="node1" presStyleIdx="3" presStyleCnt="5" custScaleX="12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BF7F1-76DD-4DFF-8CCA-ED9166FD5D59}" type="pres">
      <dgm:prSet presAssocID="{792245F5-345E-4F0D-86BB-23296EBC238A}" presName="spNode" presStyleCnt="0"/>
      <dgm:spPr/>
      <dgm:t>
        <a:bodyPr/>
        <a:lstStyle/>
        <a:p>
          <a:endParaRPr lang="ru-RU"/>
        </a:p>
      </dgm:t>
    </dgm:pt>
    <dgm:pt modelId="{2F281B45-B26C-4190-992D-8A07CB49ABF3}" type="pres">
      <dgm:prSet presAssocID="{9030228D-83C7-4E07-A31B-DF27A689931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F6576CC-33E6-4F5B-8BC4-0ABA0422DC13}" type="pres">
      <dgm:prSet presAssocID="{056AEB6D-679D-4BCE-89EE-010CB2EE7185}" presName="node" presStyleLbl="node1" presStyleIdx="4" presStyleCnt="5" custScaleX="123519" custRadScaleRad="98152" custRadScaleInc="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4C878-B06F-40BD-B454-FFB1C178761D}" type="pres">
      <dgm:prSet presAssocID="{056AEB6D-679D-4BCE-89EE-010CB2EE7185}" presName="spNode" presStyleCnt="0"/>
      <dgm:spPr/>
      <dgm:t>
        <a:bodyPr/>
        <a:lstStyle/>
        <a:p>
          <a:endParaRPr lang="ru-RU"/>
        </a:p>
      </dgm:t>
    </dgm:pt>
    <dgm:pt modelId="{FB8F88CF-5500-4F5E-A2E9-C38BC6194F35}" type="pres">
      <dgm:prSet presAssocID="{30155E37-4990-4B42-BAD5-1BE8826F52A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4ED506D-278D-4AE1-93A4-CFDAA87910A1}" srcId="{8BE5D633-E5F6-42CA-9209-C3B6E7E82F1E}" destId="{E467F37E-10C5-49FB-8CC2-36D6C5B37DFA}" srcOrd="0" destOrd="0" parTransId="{3C0BA7E7-AB2D-4868-BDDE-4D728670CE06}" sibTransId="{1C40D750-C483-4E0D-ADC6-715A086ECA7D}"/>
    <dgm:cxn modelId="{E2BAD955-EF74-47DE-B5CF-DD2F6A101FBD}" type="presOf" srcId="{056AEB6D-679D-4BCE-89EE-010CB2EE7185}" destId="{DF6576CC-33E6-4F5B-8BC4-0ABA0422DC13}" srcOrd="0" destOrd="0" presId="urn:microsoft.com/office/officeart/2005/8/layout/cycle6"/>
    <dgm:cxn modelId="{7246D9FF-D039-40BD-84E6-43D170A6BA80}" type="presOf" srcId="{4E1160A2-37C0-419C-A1AF-4AE02D291559}" destId="{8CE729ED-6B42-4EE6-ABCD-BE739CE8449B}" srcOrd="0" destOrd="0" presId="urn:microsoft.com/office/officeart/2005/8/layout/cycle6"/>
    <dgm:cxn modelId="{BFC73BAB-0BE1-4EF7-A59B-A9A0ED131F25}" type="presOf" srcId="{E467F37E-10C5-49FB-8CC2-36D6C5B37DFA}" destId="{2EAF4B44-768B-43FB-BFD6-68199E54A989}" srcOrd="0" destOrd="0" presId="urn:microsoft.com/office/officeart/2005/8/layout/cycle6"/>
    <dgm:cxn modelId="{3942F152-5449-4F3E-817C-5EEF4A394E7B}" type="presOf" srcId="{FFD427EC-8F3E-43C2-B266-3058BBBA6028}" destId="{AAB52DA9-B430-4121-A9C2-862D958DD769}" srcOrd="0" destOrd="0" presId="urn:microsoft.com/office/officeart/2005/8/layout/cycle6"/>
    <dgm:cxn modelId="{B94EB3CB-59A0-48F5-B1E6-8B99C1E8B080}" srcId="{8BE5D633-E5F6-42CA-9209-C3B6E7E82F1E}" destId="{056AEB6D-679D-4BCE-89EE-010CB2EE7185}" srcOrd="4" destOrd="0" parTransId="{932F9890-4C86-42C5-8CD7-86B55822FDCE}" sibTransId="{30155E37-4990-4B42-BAD5-1BE8826F52A1}"/>
    <dgm:cxn modelId="{7729BF17-D924-4F0E-B3D2-64388EE22AF9}" type="presOf" srcId="{9030228D-83C7-4E07-A31B-DF27A689931A}" destId="{2F281B45-B26C-4190-992D-8A07CB49ABF3}" srcOrd="0" destOrd="0" presId="urn:microsoft.com/office/officeart/2005/8/layout/cycle6"/>
    <dgm:cxn modelId="{AC510AE5-B632-4CAA-B56D-A1E84DE0E6EF}" type="presOf" srcId="{A88792EB-D061-4E84-A8F0-317E6D4B155E}" destId="{F8905266-1D75-4578-9B7C-72262C2C914E}" srcOrd="0" destOrd="0" presId="urn:microsoft.com/office/officeart/2005/8/layout/cycle6"/>
    <dgm:cxn modelId="{453EC9D2-458D-47AC-9D0D-57ACDFEC0F8F}" srcId="{8BE5D633-E5F6-42CA-9209-C3B6E7E82F1E}" destId="{792245F5-345E-4F0D-86BB-23296EBC238A}" srcOrd="3" destOrd="0" parTransId="{3FC5B985-EA52-4951-8000-427F0A4A0CEE}" sibTransId="{9030228D-83C7-4E07-A31B-DF27A689931A}"/>
    <dgm:cxn modelId="{76EEA656-F576-46F4-BD5B-B6EB98B275CD}" srcId="{8BE5D633-E5F6-42CA-9209-C3B6E7E82F1E}" destId="{A88792EB-D061-4E84-A8F0-317E6D4B155E}" srcOrd="1" destOrd="0" parTransId="{E2AF7FC0-7C60-4470-9BE7-8BEE3D1F98E7}" sibTransId="{4E1160A2-37C0-419C-A1AF-4AE02D291559}"/>
    <dgm:cxn modelId="{E9C9EA04-A248-4DC7-A8A0-1D3C64E6A875}" srcId="{8BE5D633-E5F6-42CA-9209-C3B6E7E82F1E}" destId="{734C26D0-5FEE-4B9F-A985-DCBCD0450D7C}" srcOrd="2" destOrd="0" parTransId="{6751959E-DB5F-45B5-883F-8EC938DC4671}" sibTransId="{FFD427EC-8F3E-43C2-B266-3058BBBA6028}"/>
    <dgm:cxn modelId="{C7EE385F-D112-4DA9-B2B0-236341003A97}" type="presOf" srcId="{8BE5D633-E5F6-42CA-9209-C3B6E7E82F1E}" destId="{30A947BC-EEB6-4DD2-9402-96DB7CD3A226}" srcOrd="0" destOrd="0" presId="urn:microsoft.com/office/officeart/2005/8/layout/cycle6"/>
    <dgm:cxn modelId="{7ABF7303-F613-4541-8E20-B7EC2EFA5E8A}" type="presOf" srcId="{30155E37-4990-4B42-BAD5-1BE8826F52A1}" destId="{FB8F88CF-5500-4F5E-A2E9-C38BC6194F35}" srcOrd="0" destOrd="0" presId="urn:microsoft.com/office/officeart/2005/8/layout/cycle6"/>
    <dgm:cxn modelId="{2B87FBD4-3416-4C3E-97DE-968D9A58D8F0}" type="presOf" srcId="{1C40D750-C483-4E0D-ADC6-715A086ECA7D}" destId="{2E57D225-44B2-4728-8B44-4E25EBCEE9B3}" srcOrd="0" destOrd="0" presId="urn:microsoft.com/office/officeart/2005/8/layout/cycle6"/>
    <dgm:cxn modelId="{62C449B6-1875-48E6-83FA-8E00DF310433}" type="presOf" srcId="{792245F5-345E-4F0D-86BB-23296EBC238A}" destId="{0ADABAD4-D256-4024-952D-7BB8E16AB928}" srcOrd="0" destOrd="0" presId="urn:microsoft.com/office/officeart/2005/8/layout/cycle6"/>
    <dgm:cxn modelId="{DACE2B90-370D-4C08-8839-920D642DD379}" type="presOf" srcId="{734C26D0-5FEE-4B9F-A985-DCBCD0450D7C}" destId="{12F30E06-265B-4747-B01E-CD93D573C133}" srcOrd="0" destOrd="0" presId="urn:microsoft.com/office/officeart/2005/8/layout/cycle6"/>
    <dgm:cxn modelId="{9154C205-EEDC-4555-ABBC-1C0F6145A5E0}" type="presParOf" srcId="{30A947BC-EEB6-4DD2-9402-96DB7CD3A226}" destId="{2EAF4B44-768B-43FB-BFD6-68199E54A989}" srcOrd="0" destOrd="0" presId="urn:microsoft.com/office/officeart/2005/8/layout/cycle6"/>
    <dgm:cxn modelId="{789B962A-B14C-47DE-850F-62D22A956F2D}" type="presParOf" srcId="{30A947BC-EEB6-4DD2-9402-96DB7CD3A226}" destId="{AD07B9B6-D903-4CAB-AE14-BCBE32EF28F6}" srcOrd="1" destOrd="0" presId="urn:microsoft.com/office/officeart/2005/8/layout/cycle6"/>
    <dgm:cxn modelId="{566F4067-AC32-4ACA-9614-1AF70F6EB2F8}" type="presParOf" srcId="{30A947BC-EEB6-4DD2-9402-96DB7CD3A226}" destId="{2E57D225-44B2-4728-8B44-4E25EBCEE9B3}" srcOrd="2" destOrd="0" presId="urn:microsoft.com/office/officeart/2005/8/layout/cycle6"/>
    <dgm:cxn modelId="{EC6FC0DA-9A75-43EC-96FE-1972214D9781}" type="presParOf" srcId="{30A947BC-EEB6-4DD2-9402-96DB7CD3A226}" destId="{F8905266-1D75-4578-9B7C-72262C2C914E}" srcOrd="3" destOrd="0" presId="urn:microsoft.com/office/officeart/2005/8/layout/cycle6"/>
    <dgm:cxn modelId="{B30A2315-6898-45C3-A28D-D626B3E579F0}" type="presParOf" srcId="{30A947BC-EEB6-4DD2-9402-96DB7CD3A226}" destId="{11D9497F-CD6A-47F0-83D2-8F48F21B10BF}" srcOrd="4" destOrd="0" presId="urn:microsoft.com/office/officeart/2005/8/layout/cycle6"/>
    <dgm:cxn modelId="{06294745-A04B-4038-ABB8-A318B26D552B}" type="presParOf" srcId="{30A947BC-EEB6-4DD2-9402-96DB7CD3A226}" destId="{8CE729ED-6B42-4EE6-ABCD-BE739CE8449B}" srcOrd="5" destOrd="0" presId="urn:microsoft.com/office/officeart/2005/8/layout/cycle6"/>
    <dgm:cxn modelId="{5717C871-3359-4AE3-A0F8-0FDEEE565BDE}" type="presParOf" srcId="{30A947BC-EEB6-4DD2-9402-96DB7CD3A226}" destId="{12F30E06-265B-4747-B01E-CD93D573C133}" srcOrd="6" destOrd="0" presId="urn:microsoft.com/office/officeart/2005/8/layout/cycle6"/>
    <dgm:cxn modelId="{E12B69ED-5B19-481A-8DE1-1836C5574238}" type="presParOf" srcId="{30A947BC-EEB6-4DD2-9402-96DB7CD3A226}" destId="{A153A686-73D1-4EF1-B96A-52F9763C3E02}" srcOrd="7" destOrd="0" presId="urn:microsoft.com/office/officeart/2005/8/layout/cycle6"/>
    <dgm:cxn modelId="{223986BA-0F8E-47ED-863C-7853329D8D9A}" type="presParOf" srcId="{30A947BC-EEB6-4DD2-9402-96DB7CD3A226}" destId="{AAB52DA9-B430-4121-A9C2-862D958DD769}" srcOrd="8" destOrd="0" presId="urn:microsoft.com/office/officeart/2005/8/layout/cycle6"/>
    <dgm:cxn modelId="{BE6275AA-014A-4A74-BA2B-7AAA6CB2FAB3}" type="presParOf" srcId="{30A947BC-EEB6-4DD2-9402-96DB7CD3A226}" destId="{0ADABAD4-D256-4024-952D-7BB8E16AB928}" srcOrd="9" destOrd="0" presId="urn:microsoft.com/office/officeart/2005/8/layout/cycle6"/>
    <dgm:cxn modelId="{ACF3CD01-C604-477D-A1DF-D7A4B31A0C80}" type="presParOf" srcId="{30A947BC-EEB6-4DD2-9402-96DB7CD3A226}" destId="{EADBF7F1-76DD-4DFF-8CCA-ED9166FD5D59}" srcOrd="10" destOrd="0" presId="urn:microsoft.com/office/officeart/2005/8/layout/cycle6"/>
    <dgm:cxn modelId="{5D7C68F2-C9CF-41DF-B49D-AE8B1C1C9F5B}" type="presParOf" srcId="{30A947BC-EEB6-4DD2-9402-96DB7CD3A226}" destId="{2F281B45-B26C-4190-992D-8A07CB49ABF3}" srcOrd="11" destOrd="0" presId="urn:microsoft.com/office/officeart/2005/8/layout/cycle6"/>
    <dgm:cxn modelId="{3ED7D055-DCAA-4AC7-B068-01C8498255B1}" type="presParOf" srcId="{30A947BC-EEB6-4DD2-9402-96DB7CD3A226}" destId="{DF6576CC-33E6-4F5B-8BC4-0ABA0422DC13}" srcOrd="12" destOrd="0" presId="urn:microsoft.com/office/officeart/2005/8/layout/cycle6"/>
    <dgm:cxn modelId="{2B4C0248-F2A3-4A21-B021-F0547E386739}" type="presParOf" srcId="{30A947BC-EEB6-4DD2-9402-96DB7CD3A226}" destId="{B004C878-B06F-40BD-B454-FFB1C178761D}" srcOrd="13" destOrd="0" presId="urn:microsoft.com/office/officeart/2005/8/layout/cycle6"/>
    <dgm:cxn modelId="{61A2BFC2-3581-46FA-AE85-301E1722AFA5}" type="presParOf" srcId="{30A947BC-EEB6-4DD2-9402-96DB7CD3A226}" destId="{FB8F88CF-5500-4F5E-A2E9-C38BC6194F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B73BA-3CE5-4558-8BEB-A9A4B989C3AB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7D13517-0C7D-414D-8C5C-6E54AB6FE6AD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образовательных результатов 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(предметных, метапредметных, личностных, высоких достижений учащихся, участия в конкурсах)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BF19B454-02F5-41BE-8141-16329F58613A}" type="parTrans" cxnId="{30CB40DD-CC66-48DF-8631-57A5B6DF6B49}">
      <dgm:prSet/>
      <dgm:spPr/>
      <dgm:t>
        <a:bodyPr/>
        <a:lstStyle/>
        <a:p>
          <a:endParaRPr lang="ru-RU"/>
        </a:p>
      </dgm:t>
    </dgm:pt>
    <dgm:pt modelId="{4EE10D94-70C5-4C3F-ADF1-A67A1DFCF153}" type="sibTrans" cxnId="{30CB40DD-CC66-48DF-8631-57A5B6DF6B49}">
      <dgm:prSet/>
      <dgm:spPr/>
      <dgm:t>
        <a:bodyPr/>
        <a:lstStyle/>
        <a:p>
          <a:endParaRPr lang="ru-RU"/>
        </a:p>
      </dgm:t>
    </dgm:pt>
    <dgm:pt modelId="{37D42B13-F4D0-44F1-A92A-2D5456A33DFB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структуры и содержания образовательных программ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778A3383-64AE-4A13-937E-15C0B547B6B5}" type="parTrans" cxnId="{E7F60197-126D-4B44-9837-FBB86C04E7B2}">
      <dgm:prSet/>
      <dgm:spPr/>
      <dgm:t>
        <a:bodyPr/>
        <a:lstStyle/>
        <a:p>
          <a:endParaRPr lang="ru-RU"/>
        </a:p>
      </dgm:t>
    </dgm:pt>
    <dgm:pt modelId="{431D3A24-4C15-44B6-937B-D2E5DEAAD70F}" type="sibTrans" cxnId="{E7F60197-126D-4B44-9837-FBB86C04E7B2}">
      <dgm:prSet/>
      <dgm:spPr/>
      <dgm:t>
        <a:bodyPr/>
        <a:lstStyle/>
        <a:p>
          <a:endParaRPr lang="ru-RU"/>
        </a:p>
      </dgm:t>
    </dgm:pt>
    <dgm:pt modelId="{3884DF79-5DC1-4FC4-9DC7-37D0121E8444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образовательного процесса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D9A2FFD8-9ABB-4D17-A817-FE01898B459E}" type="parTrans" cxnId="{783A2EAB-8427-48DD-91FC-EE25D4A0B7FD}">
      <dgm:prSet/>
      <dgm:spPr/>
      <dgm:t>
        <a:bodyPr/>
        <a:lstStyle/>
        <a:p>
          <a:endParaRPr lang="ru-RU"/>
        </a:p>
      </dgm:t>
    </dgm:pt>
    <dgm:pt modelId="{C8AF1803-E7F9-489F-ABE9-5B1CC591FE30}" type="sibTrans" cxnId="{783A2EAB-8427-48DD-91FC-EE25D4A0B7FD}">
      <dgm:prSet/>
      <dgm:spPr/>
      <dgm:t>
        <a:bodyPr/>
        <a:lstStyle/>
        <a:p>
          <a:endParaRPr lang="ru-RU"/>
        </a:p>
      </dgm:t>
    </dgm:pt>
    <dgm:pt modelId="{72868C2C-8C8F-4491-9A91-F3382F7663F3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условий образовательной деятельности 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(кадрового обеспечения, психолого-педагогического сопровождения, материально-технического оснащения, качества информационно-образовательной среды, учебно-методического обеспечения, библиотечно-информационных ресурсов)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C69BC61B-8C38-43AE-B2AC-030BA74EC920}" type="parTrans" cxnId="{C8092A9F-57B4-438D-86BE-A9EE21F8E176}">
      <dgm:prSet/>
      <dgm:spPr/>
      <dgm:t>
        <a:bodyPr/>
        <a:lstStyle/>
        <a:p>
          <a:endParaRPr lang="ru-RU"/>
        </a:p>
      </dgm:t>
    </dgm:pt>
    <dgm:pt modelId="{52566C77-4AC0-4140-8DBC-1E658E1FD16D}" type="sibTrans" cxnId="{C8092A9F-57B4-438D-86BE-A9EE21F8E176}">
      <dgm:prSet/>
      <dgm:spPr/>
      <dgm:t>
        <a:bodyPr/>
        <a:lstStyle/>
        <a:p>
          <a:endParaRPr lang="ru-RU"/>
        </a:p>
      </dgm:t>
    </dgm:pt>
    <dgm:pt modelId="{EEB3451A-3E93-4445-90CF-DD485710D231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результатов управленческой деятельности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D1CB3BF9-2D96-4EF6-87C1-2DE45D3D42BD}" type="parTrans" cxnId="{65848A3F-5DEA-426F-9F55-DB22A69B1D84}">
      <dgm:prSet/>
      <dgm:spPr/>
      <dgm:t>
        <a:bodyPr/>
        <a:lstStyle/>
        <a:p>
          <a:endParaRPr lang="ru-RU"/>
        </a:p>
      </dgm:t>
    </dgm:pt>
    <dgm:pt modelId="{028C361E-0AF9-47AA-A32B-9754B59563FE}" type="sibTrans" cxnId="{65848A3F-5DEA-426F-9F55-DB22A69B1D84}">
      <dgm:prSet/>
      <dgm:spPr/>
      <dgm:t>
        <a:bodyPr/>
        <a:lstStyle/>
        <a:p>
          <a:endParaRPr lang="ru-RU"/>
        </a:p>
      </dgm:t>
    </dgm:pt>
    <dgm:pt modelId="{FDA75E7A-2C92-47FE-A5C0-C03B3D586DCD}">
      <dgm:prSet phldrT="[Текст]" custT="1"/>
      <dgm:spPr>
        <a:solidFill>
          <a:srgbClr val="06304B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  <a:cs typeface="Arial" panose="020B0604020202020204" pitchFamily="34" charset="0"/>
            </a:rPr>
            <a:t>результатов профессиональной деятельности педагогов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B6B033F5-0AAA-4595-9AEA-6AC854964053}" type="parTrans" cxnId="{C54048C7-5FFD-4A0E-854E-DC063B7C10D1}">
      <dgm:prSet/>
      <dgm:spPr/>
      <dgm:t>
        <a:bodyPr/>
        <a:lstStyle/>
        <a:p>
          <a:endParaRPr lang="ru-RU"/>
        </a:p>
      </dgm:t>
    </dgm:pt>
    <dgm:pt modelId="{2269EC00-8BBC-496C-9E7B-29B001FEDE97}" type="sibTrans" cxnId="{C54048C7-5FFD-4A0E-854E-DC063B7C10D1}">
      <dgm:prSet/>
      <dgm:spPr/>
      <dgm:t>
        <a:bodyPr/>
        <a:lstStyle/>
        <a:p>
          <a:endParaRPr lang="ru-RU"/>
        </a:p>
      </dgm:t>
    </dgm:pt>
    <dgm:pt modelId="{1CE3FCFB-8784-4638-91A1-D92127ECCF3D}" type="pres">
      <dgm:prSet presAssocID="{FE8B73BA-3CE5-4558-8BEB-A9A4B989C3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78043-1B6F-431B-A499-842B461C3763}" type="pres">
      <dgm:prSet presAssocID="{47D13517-0C7D-414D-8C5C-6E54AB6FE6AD}" presName="parentLin" presStyleCnt="0"/>
      <dgm:spPr/>
    </dgm:pt>
    <dgm:pt modelId="{278540D9-2263-48EF-BF43-7614EBDF6B46}" type="pres">
      <dgm:prSet presAssocID="{47D13517-0C7D-414D-8C5C-6E54AB6FE6A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4A3E13F-0A67-4D25-B619-86468B64749C}" type="pres">
      <dgm:prSet presAssocID="{47D13517-0C7D-414D-8C5C-6E54AB6FE6AD}" presName="parentText" presStyleLbl="node1" presStyleIdx="0" presStyleCnt="6" custScaleX="136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98D53-15F5-43F5-A586-D2415A37C622}" type="pres">
      <dgm:prSet presAssocID="{47D13517-0C7D-414D-8C5C-6E54AB6FE6AD}" presName="negativeSpace" presStyleCnt="0"/>
      <dgm:spPr/>
    </dgm:pt>
    <dgm:pt modelId="{F753DAC9-9939-47A9-AEAA-7D38BFFE31C4}" type="pres">
      <dgm:prSet presAssocID="{47D13517-0C7D-414D-8C5C-6E54AB6FE6AD}" presName="childText" presStyleLbl="conFgAcc1" presStyleIdx="0" presStyleCnt="6">
        <dgm:presLayoutVars>
          <dgm:bulletEnabled val="1"/>
        </dgm:presLayoutVars>
      </dgm:prSet>
      <dgm:spPr/>
    </dgm:pt>
    <dgm:pt modelId="{E56B4983-87BF-4706-A72F-2483C65B7391}" type="pres">
      <dgm:prSet presAssocID="{4EE10D94-70C5-4C3F-ADF1-A67A1DFCF153}" presName="spaceBetweenRectangles" presStyleCnt="0"/>
      <dgm:spPr/>
    </dgm:pt>
    <dgm:pt modelId="{9EE7BB1B-5FE0-4D40-8DF1-426C8C23C4A4}" type="pres">
      <dgm:prSet presAssocID="{37D42B13-F4D0-44F1-A92A-2D5456A33DFB}" presName="parentLin" presStyleCnt="0"/>
      <dgm:spPr/>
    </dgm:pt>
    <dgm:pt modelId="{6315D8CF-BFDB-4147-B561-550721EB3F99}" type="pres">
      <dgm:prSet presAssocID="{37D42B13-F4D0-44F1-A92A-2D5456A33DF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BEF41FD-9269-4AA8-9E7D-E29E8B33CA71}" type="pres">
      <dgm:prSet presAssocID="{37D42B13-F4D0-44F1-A92A-2D5456A33DFB}" presName="parentText" presStyleLbl="node1" presStyleIdx="1" presStyleCnt="6" custScaleX="136571" custLinFactNeighborX="37653" custLinFactNeighborY="4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42F7F-170A-4BB3-B9C6-203935919D04}" type="pres">
      <dgm:prSet presAssocID="{37D42B13-F4D0-44F1-A92A-2D5456A33DFB}" presName="negativeSpace" presStyleCnt="0"/>
      <dgm:spPr/>
    </dgm:pt>
    <dgm:pt modelId="{C397CD63-5FA3-4A6C-83C8-C4F501329193}" type="pres">
      <dgm:prSet presAssocID="{37D42B13-F4D0-44F1-A92A-2D5456A33DFB}" presName="childText" presStyleLbl="conFgAcc1" presStyleIdx="1" presStyleCnt="6">
        <dgm:presLayoutVars>
          <dgm:bulletEnabled val="1"/>
        </dgm:presLayoutVars>
      </dgm:prSet>
      <dgm:spPr/>
    </dgm:pt>
    <dgm:pt modelId="{5BEDCF81-0862-4858-A0CC-B9054B5D4886}" type="pres">
      <dgm:prSet presAssocID="{431D3A24-4C15-44B6-937B-D2E5DEAAD70F}" presName="spaceBetweenRectangles" presStyleCnt="0"/>
      <dgm:spPr/>
    </dgm:pt>
    <dgm:pt modelId="{F39F6176-C43E-4631-A4CE-B220F8C4D226}" type="pres">
      <dgm:prSet presAssocID="{3884DF79-5DC1-4FC4-9DC7-37D0121E8444}" presName="parentLin" presStyleCnt="0"/>
      <dgm:spPr/>
    </dgm:pt>
    <dgm:pt modelId="{214FA51A-A029-4879-9852-05215AE2D249}" type="pres">
      <dgm:prSet presAssocID="{3884DF79-5DC1-4FC4-9DC7-37D0121E84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6DD4B39-3C00-4FE0-ACEE-23929425C6A7}" type="pres">
      <dgm:prSet presAssocID="{3884DF79-5DC1-4FC4-9DC7-37D0121E8444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EEE4-562E-4956-9CE2-1A54BAE63607}" type="pres">
      <dgm:prSet presAssocID="{3884DF79-5DC1-4FC4-9DC7-37D0121E8444}" presName="negativeSpace" presStyleCnt="0"/>
      <dgm:spPr/>
    </dgm:pt>
    <dgm:pt modelId="{38B7ABA4-F17B-4182-BC09-1F1996A6E4B1}" type="pres">
      <dgm:prSet presAssocID="{3884DF79-5DC1-4FC4-9DC7-37D0121E8444}" presName="childText" presStyleLbl="conFgAcc1" presStyleIdx="2" presStyleCnt="6">
        <dgm:presLayoutVars>
          <dgm:bulletEnabled val="1"/>
        </dgm:presLayoutVars>
      </dgm:prSet>
      <dgm:spPr/>
    </dgm:pt>
    <dgm:pt modelId="{416E7572-7522-4AF4-836C-B4CF81D6AE82}" type="pres">
      <dgm:prSet presAssocID="{C8AF1803-E7F9-489F-ABE9-5B1CC591FE30}" presName="spaceBetweenRectangles" presStyleCnt="0"/>
      <dgm:spPr/>
    </dgm:pt>
    <dgm:pt modelId="{CA5E2DD4-4B2D-49CC-ADAD-63EE6FDE9652}" type="pres">
      <dgm:prSet presAssocID="{72868C2C-8C8F-4491-9A91-F3382F7663F3}" presName="parentLin" presStyleCnt="0"/>
      <dgm:spPr/>
    </dgm:pt>
    <dgm:pt modelId="{63AFE5A4-F954-47A2-A441-DD49A80067D7}" type="pres">
      <dgm:prSet presAssocID="{72868C2C-8C8F-4491-9A91-F3382F7663F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F77D0C3-94EF-4021-8B02-D7EDBFE0E6DD}" type="pres">
      <dgm:prSet presAssocID="{72868C2C-8C8F-4491-9A91-F3382F7663F3}" presName="parentText" presStyleLbl="node1" presStyleIdx="3" presStyleCnt="6" custScaleX="136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7878B-FB19-4BD2-B54A-CABE5D327EF4}" type="pres">
      <dgm:prSet presAssocID="{72868C2C-8C8F-4491-9A91-F3382F7663F3}" presName="negativeSpace" presStyleCnt="0"/>
      <dgm:spPr/>
    </dgm:pt>
    <dgm:pt modelId="{20D9CAE9-5398-4954-8085-82C5D60AC0B7}" type="pres">
      <dgm:prSet presAssocID="{72868C2C-8C8F-4491-9A91-F3382F7663F3}" presName="childText" presStyleLbl="conFgAcc1" presStyleIdx="3" presStyleCnt="6">
        <dgm:presLayoutVars>
          <dgm:bulletEnabled val="1"/>
        </dgm:presLayoutVars>
      </dgm:prSet>
      <dgm:spPr/>
    </dgm:pt>
    <dgm:pt modelId="{61B1F4CD-0820-44C0-93A9-F7D32A41C359}" type="pres">
      <dgm:prSet presAssocID="{52566C77-4AC0-4140-8DBC-1E658E1FD16D}" presName="spaceBetweenRectangles" presStyleCnt="0"/>
      <dgm:spPr/>
    </dgm:pt>
    <dgm:pt modelId="{2F637682-7E44-47B3-BCD1-086302203A0E}" type="pres">
      <dgm:prSet presAssocID="{FDA75E7A-2C92-47FE-A5C0-C03B3D586DCD}" presName="parentLin" presStyleCnt="0"/>
      <dgm:spPr/>
    </dgm:pt>
    <dgm:pt modelId="{4B92DEAC-E9D1-4227-B41E-AAD77DB50F2F}" type="pres">
      <dgm:prSet presAssocID="{FDA75E7A-2C92-47FE-A5C0-C03B3D586D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02AEEDF-E2FB-4953-B458-AA8FC8CF5BAF}" type="pres">
      <dgm:prSet presAssocID="{FDA75E7A-2C92-47FE-A5C0-C03B3D586DCD}" presName="parentText" presStyleLbl="node1" presStyleIdx="4" presStyleCnt="6" custScaleX="136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CC691-30F3-40E2-A484-0C071113DCC9}" type="pres">
      <dgm:prSet presAssocID="{FDA75E7A-2C92-47FE-A5C0-C03B3D586DCD}" presName="negativeSpace" presStyleCnt="0"/>
      <dgm:spPr/>
    </dgm:pt>
    <dgm:pt modelId="{10690493-D3D8-4C1B-879B-B3513F35E055}" type="pres">
      <dgm:prSet presAssocID="{FDA75E7A-2C92-47FE-A5C0-C03B3D586DCD}" presName="childText" presStyleLbl="conFgAcc1" presStyleIdx="4" presStyleCnt="6">
        <dgm:presLayoutVars>
          <dgm:bulletEnabled val="1"/>
        </dgm:presLayoutVars>
      </dgm:prSet>
      <dgm:spPr/>
    </dgm:pt>
    <dgm:pt modelId="{26D91200-9141-4753-984D-04DB86E207FE}" type="pres">
      <dgm:prSet presAssocID="{2269EC00-8BBC-496C-9E7B-29B001FEDE97}" presName="spaceBetweenRectangles" presStyleCnt="0"/>
      <dgm:spPr/>
    </dgm:pt>
    <dgm:pt modelId="{47A99F03-764D-4FB0-A009-3162281D4615}" type="pres">
      <dgm:prSet presAssocID="{EEB3451A-3E93-4445-90CF-DD485710D231}" presName="parentLin" presStyleCnt="0"/>
      <dgm:spPr/>
    </dgm:pt>
    <dgm:pt modelId="{5BA9F227-7DA7-4648-B56F-8C8341E2A893}" type="pres">
      <dgm:prSet presAssocID="{EEB3451A-3E93-4445-90CF-DD485710D23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28781ED-A6C1-4890-8496-AC921672CCF5}" type="pres">
      <dgm:prSet presAssocID="{EEB3451A-3E93-4445-90CF-DD485710D231}" presName="parentText" presStyleLbl="node1" presStyleIdx="5" presStyleCnt="6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BD47-97DF-459F-8465-3F6D6568432C}" type="pres">
      <dgm:prSet presAssocID="{EEB3451A-3E93-4445-90CF-DD485710D231}" presName="negativeSpace" presStyleCnt="0"/>
      <dgm:spPr/>
    </dgm:pt>
    <dgm:pt modelId="{9A78BB56-1CE4-4DCB-AF93-A78EC6CFAE14}" type="pres">
      <dgm:prSet presAssocID="{EEB3451A-3E93-4445-90CF-DD485710D23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54048C7-5FFD-4A0E-854E-DC063B7C10D1}" srcId="{FE8B73BA-3CE5-4558-8BEB-A9A4B989C3AB}" destId="{FDA75E7A-2C92-47FE-A5C0-C03B3D586DCD}" srcOrd="4" destOrd="0" parTransId="{B6B033F5-0AAA-4595-9AEA-6AC854964053}" sibTransId="{2269EC00-8BBC-496C-9E7B-29B001FEDE97}"/>
    <dgm:cxn modelId="{5A0E0162-CF72-4B7E-82DF-67FE8FD05805}" type="presOf" srcId="{EEB3451A-3E93-4445-90CF-DD485710D231}" destId="{5BA9F227-7DA7-4648-B56F-8C8341E2A893}" srcOrd="0" destOrd="0" presId="urn:microsoft.com/office/officeart/2005/8/layout/list1"/>
    <dgm:cxn modelId="{80B43F88-DC68-4EE1-B001-F4E77F67709D}" type="presOf" srcId="{47D13517-0C7D-414D-8C5C-6E54AB6FE6AD}" destId="{B4A3E13F-0A67-4D25-B619-86468B64749C}" srcOrd="1" destOrd="0" presId="urn:microsoft.com/office/officeart/2005/8/layout/list1"/>
    <dgm:cxn modelId="{AB002BFA-9CAA-4440-A166-E622B55EAC56}" type="presOf" srcId="{72868C2C-8C8F-4491-9A91-F3382F7663F3}" destId="{5F77D0C3-94EF-4021-8B02-D7EDBFE0E6DD}" srcOrd="1" destOrd="0" presId="urn:microsoft.com/office/officeart/2005/8/layout/list1"/>
    <dgm:cxn modelId="{6D58BACD-80C9-4EB5-93EB-397B3956AF1B}" type="presOf" srcId="{FDA75E7A-2C92-47FE-A5C0-C03B3D586DCD}" destId="{4B92DEAC-E9D1-4227-B41E-AAD77DB50F2F}" srcOrd="0" destOrd="0" presId="urn:microsoft.com/office/officeart/2005/8/layout/list1"/>
    <dgm:cxn modelId="{C8092A9F-57B4-438D-86BE-A9EE21F8E176}" srcId="{FE8B73BA-3CE5-4558-8BEB-A9A4B989C3AB}" destId="{72868C2C-8C8F-4491-9A91-F3382F7663F3}" srcOrd="3" destOrd="0" parTransId="{C69BC61B-8C38-43AE-B2AC-030BA74EC920}" sibTransId="{52566C77-4AC0-4140-8DBC-1E658E1FD16D}"/>
    <dgm:cxn modelId="{65848A3F-5DEA-426F-9F55-DB22A69B1D84}" srcId="{FE8B73BA-3CE5-4558-8BEB-A9A4B989C3AB}" destId="{EEB3451A-3E93-4445-90CF-DD485710D231}" srcOrd="5" destOrd="0" parTransId="{D1CB3BF9-2D96-4EF6-87C1-2DE45D3D42BD}" sibTransId="{028C361E-0AF9-47AA-A32B-9754B59563FE}"/>
    <dgm:cxn modelId="{62CBFE97-92F7-4F5A-9ED5-631EC0FF40EA}" type="presOf" srcId="{3884DF79-5DC1-4FC4-9DC7-37D0121E8444}" destId="{A6DD4B39-3C00-4FE0-ACEE-23929425C6A7}" srcOrd="1" destOrd="0" presId="urn:microsoft.com/office/officeart/2005/8/layout/list1"/>
    <dgm:cxn modelId="{B395361A-781D-4CAD-B22A-3DB3910360B1}" type="presOf" srcId="{47D13517-0C7D-414D-8C5C-6E54AB6FE6AD}" destId="{278540D9-2263-48EF-BF43-7614EBDF6B46}" srcOrd="0" destOrd="0" presId="urn:microsoft.com/office/officeart/2005/8/layout/list1"/>
    <dgm:cxn modelId="{8CDE42CE-AC09-47E3-980A-01AEDBEFB68A}" type="presOf" srcId="{EEB3451A-3E93-4445-90CF-DD485710D231}" destId="{D28781ED-A6C1-4890-8496-AC921672CCF5}" srcOrd="1" destOrd="0" presId="urn:microsoft.com/office/officeart/2005/8/layout/list1"/>
    <dgm:cxn modelId="{30CB40DD-CC66-48DF-8631-57A5B6DF6B49}" srcId="{FE8B73BA-3CE5-4558-8BEB-A9A4B989C3AB}" destId="{47D13517-0C7D-414D-8C5C-6E54AB6FE6AD}" srcOrd="0" destOrd="0" parTransId="{BF19B454-02F5-41BE-8141-16329F58613A}" sibTransId="{4EE10D94-70C5-4C3F-ADF1-A67A1DFCF153}"/>
    <dgm:cxn modelId="{FD71FD46-FD24-4799-985E-1E86851E4FC1}" type="presOf" srcId="{FE8B73BA-3CE5-4558-8BEB-A9A4B989C3AB}" destId="{1CE3FCFB-8784-4638-91A1-D92127ECCF3D}" srcOrd="0" destOrd="0" presId="urn:microsoft.com/office/officeart/2005/8/layout/list1"/>
    <dgm:cxn modelId="{2692D216-5518-4B50-947C-A776F4342A3D}" type="presOf" srcId="{37D42B13-F4D0-44F1-A92A-2D5456A33DFB}" destId="{CBEF41FD-9269-4AA8-9E7D-E29E8B33CA71}" srcOrd="1" destOrd="0" presId="urn:microsoft.com/office/officeart/2005/8/layout/list1"/>
    <dgm:cxn modelId="{7309B039-D950-4ED5-9F37-56E0C97D414D}" type="presOf" srcId="{3884DF79-5DC1-4FC4-9DC7-37D0121E8444}" destId="{214FA51A-A029-4879-9852-05215AE2D249}" srcOrd="0" destOrd="0" presId="urn:microsoft.com/office/officeart/2005/8/layout/list1"/>
    <dgm:cxn modelId="{783A2EAB-8427-48DD-91FC-EE25D4A0B7FD}" srcId="{FE8B73BA-3CE5-4558-8BEB-A9A4B989C3AB}" destId="{3884DF79-5DC1-4FC4-9DC7-37D0121E8444}" srcOrd="2" destOrd="0" parTransId="{D9A2FFD8-9ABB-4D17-A817-FE01898B459E}" sibTransId="{C8AF1803-E7F9-489F-ABE9-5B1CC591FE30}"/>
    <dgm:cxn modelId="{22884F1E-FC47-479A-98D1-51DC03C94B74}" type="presOf" srcId="{FDA75E7A-2C92-47FE-A5C0-C03B3D586DCD}" destId="{702AEEDF-E2FB-4953-B458-AA8FC8CF5BAF}" srcOrd="1" destOrd="0" presId="urn:microsoft.com/office/officeart/2005/8/layout/list1"/>
    <dgm:cxn modelId="{CEEF3E3D-8803-4FEF-8AC7-D30FA7702DA2}" type="presOf" srcId="{37D42B13-F4D0-44F1-A92A-2D5456A33DFB}" destId="{6315D8CF-BFDB-4147-B561-550721EB3F99}" srcOrd="0" destOrd="0" presId="urn:microsoft.com/office/officeart/2005/8/layout/list1"/>
    <dgm:cxn modelId="{E7F60197-126D-4B44-9837-FBB86C04E7B2}" srcId="{FE8B73BA-3CE5-4558-8BEB-A9A4B989C3AB}" destId="{37D42B13-F4D0-44F1-A92A-2D5456A33DFB}" srcOrd="1" destOrd="0" parTransId="{778A3383-64AE-4A13-937E-15C0B547B6B5}" sibTransId="{431D3A24-4C15-44B6-937B-D2E5DEAAD70F}"/>
    <dgm:cxn modelId="{FAB1163A-66CD-40B6-B2D2-86AAF2378D38}" type="presOf" srcId="{72868C2C-8C8F-4491-9A91-F3382F7663F3}" destId="{63AFE5A4-F954-47A2-A441-DD49A80067D7}" srcOrd="0" destOrd="0" presId="urn:microsoft.com/office/officeart/2005/8/layout/list1"/>
    <dgm:cxn modelId="{31272AEF-7E03-4F90-8290-0C89935781D6}" type="presParOf" srcId="{1CE3FCFB-8784-4638-91A1-D92127ECCF3D}" destId="{FD578043-1B6F-431B-A499-842B461C3763}" srcOrd="0" destOrd="0" presId="urn:microsoft.com/office/officeart/2005/8/layout/list1"/>
    <dgm:cxn modelId="{E37DE391-6B9B-4771-BB9E-DF76E196B98C}" type="presParOf" srcId="{FD578043-1B6F-431B-A499-842B461C3763}" destId="{278540D9-2263-48EF-BF43-7614EBDF6B46}" srcOrd="0" destOrd="0" presId="urn:microsoft.com/office/officeart/2005/8/layout/list1"/>
    <dgm:cxn modelId="{A6AF46FB-974E-49F9-A9FC-76F5E1117807}" type="presParOf" srcId="{FD578043-1B6F-431B-A499-842B461C3763}" destId="{B4A3E13F-0A67-4D25-B619-86468B64749C}" srcOrd="1" destOrd="0" presId="urn:microsoft.com/office/officeart/2005/8/layout/list1"/>
    <dgm:cxn modelId="{EE58C1BB-4E05-4B79-845B-2E392819C614}" type="presParOf" srcId="{1CE3FCFB-8784-4638-91A1-D92127ECCF3D}" destId="{9CD98D53-15F5-43F5-A586-D2415A37C622}" srcOrd="1" destOrd="0" presId="urn:microsoft.com/office/officeart/2005/8/layout/list1"/>
    <dgm:cxn modelId="{DBE47C80-D76E-458F-B9C6-2D0830A9CE4A}" type="presParOf" srcId="{1CE3FCFB-8784-4638-91A1-D92127ECCF3D}" destId="{F753DAC9-9939-47A9-AEAA-7D38BFFE31C4}" srcOrd="2" destOrd="0" presId="urn:microsoft.com/office/officeart/2005/8/layout/list1"/>
    <dgm:cxn modelId="{5FDFFA3E-E53F-4746-8F5D-D26BB05AC6B2}" type="presParOf" srcId="{1CE3FCFB-8784-4638-91A1-D92127ECCF3D}" destId="{E56B4983-87BF-4706-A72F-2483C65B7391}" srcOrd="3" destOrd="0" presId="urn:microsoft.com/office/officeart/2005/8/layout/list1"/>
    <dgm:cxn modelId="{70BA618D-5F2E-4D5B-A4CB-BAD1ADF87D3F}" type="presParOf" srcId="{1CE3FCFB-8784-4638-91A1-D92127ECCF3D}" destId="{9EE7BB1B-5FE0-4D40-8DF1-426C8C23C4A4}" srcOrd="4" destOrd="0" presId="urn:microsoft.com/office/officeart/2005/8/layout/list1"/>
    <dgm:cxn modelId="{E74D69C7-A47F-470C-B80A-FC4A28FB2DF2}" type="presParOf" srcId="{9EE7BB1B-5FE0-4D40-8DF1-426C8C23C4A4}" destId="{6315D8CF-BFDB-4147-B561-550721EB3F99}" srcOrd="0" destOrd="0" presId="urn:microsoft.com/office/officeart/2005/8/layout/list1"/>
    <dgm:cxn modelId="{9E6B3735-1D69-4F40-A627-BCA1F2305724}" type="presParOf" srcId="{9EE7BB1B-5FE0-4D40-8DF1-426C8C23C4A4}" destId="{CBEF41FD-9269-4AA8-9E7D-E29E8B33CA71}" srcOrd="1" destOrd="0" presId="urn:microsoft.com/office/officeart/2005/8/layout/list1"/>
    <dgm:cxn modelId="{BEDB4E6F-C2FD-4B8F-B565-0B9F74A9B9E8}" type="presParOf" srcId="{1CE3FCFB-8784-4638-91A1-D92127ECCF3D}" destId="{EEE42F7F-170A-4BB3-B9C6-203935919D04}" srcOrd="5" destOrd="0" presId="urn:microsoft.com/office/officeart/2005/8/layout/list1"/>
    <dgm:cxn modelId="{D77E3101-159F-4542-9ACF-684AFC930D78}" type="presParOf" srcId="{1CE3FCFB-8784-4638-91A1-D92127ECCF3D}" destId="{C397CD63-5FA3-4A6C-83C8-C4F501329193}" srcOrd="6" destOrd="0" presId="urn:microsoft.com/office/officeart/2005/8/layout/list1"/>
    <dgm:cxn modelId="{E6F7A2D9-260B-485B-9C6C-4D065DE5864C}" type="presParOf" srcId="{1CE3FCFB-8784-4638-91A1-D92127ECCF3D}" destId="{5BEDCF81-0862-4858-A0CC-B9054B5D4886}" srcOrd="7" destOrd="0" presId="urn:microsoft.com/office/officeart/2005/8/layout/list1"/>
    <dgm:cxn modelId="{4231F931-0DFE-47FB-A8F8-9EA727D63A9F}" type="presParOf" srcId="{1CE3FCFB-8784-4638-91A1-D92127ECCF3D}" destId="{F39F6176-C43E-4631-A4CE-B220F8C4D226}" srcOrd="8" destOrd="0" presId="urn:microsoft.com/office/officeart/2005/8/layout/list1"/>
    <dgm:cxn modelId="{A0827EBC-B2FD-4C0C-A935-D8F6274BF882}" type="presParOf" srcId="{F39F6176-C43E-4631-A4CE-B220F8C4D226}" destId="{214FA51A-A029-4879-9852-05215AE2D249}" srcOrd="0" destOrd="0" presId="urn:microsoft.com/office/officeart/2005/8/layout/list1"/>
    <dgm:cxn modelId="{DDE11E09-DA8F-4990-8AB7-0DDCFF1E14CF}" type="presParOf" srcId="{F39F6176-C43E-4631-A4CE-B220F8C4D226}" destId="{A6DD4B39-3C00-4FE0-ACEE-23929425C6A7}" srcOrd="1" destOrd="0" presId="urn:microsoft.com/office/officeart/2005/8/layout/list1"/>
    <dgm:cxn modelId="{8F1CF769-BED0-4E86-A609-D99B99831DF1}" type="presParOf" srcId="{1CE3FCFB-8784-4638-91A1-D92127ECCF3D}" destId="{BB06EEE4-562E-4956-9CE2-1A54BAE63607}" srcOrd="9" destOrd="0" presId="urn:microsoft.com/office/officeart/2005/8/layout/list1"/>
    <dgm:cxn modelId="{309D013A-3B63-4A41-9261-1218F341B745}" type="presParOf" srcId="{1CE3FCFB-8784-4638-91A1-D92127ECCF3D}" destId="{38B7ABA4-F17B-4182-BC09-1F1996A6E4B1}" srcOrd="10" destOrd="0" presId="urn:microsoft.com/office/officeart/2005/8/layout/list1"/>
    <dgm:cxn modelId="{DB98AF3F-C5D4-45F6-A8F7-23117F381A50}" type="presParOf" srcId="{1CE3FCFB-8784-4638-91A1-D92127ECCF3D}" destId="{416E7572-7522-4AF4-836C-B4CF81D6AE82}" srcOrd="11" destOrd="0" presId="urn:microsoft.com/office/officeart/2005/8/layout/list1"/>
    <dgm:cxn modelId="{24BB8736-9DBA-4B1B-B5A7-3CFD60B60F4D}" type="presParOf" srcId="{1CE3FCFB-8784-4638-91A1-D92127ECCF3D}" destId="{CA5E2DD4-4B2D-49CC-ADAD-63EE6FDE9652}" srcOrd="12" destOrd="0" presId="urn:microsoft.com/office/officeart/2005/8/layout/list1"/>
    <dgm:cxn modelId="{F5726E56-06E5-496E-AE0E-1579A43E1933}" type="presParOf" srcId="{CA5E2DD4-4B2D-49CC-ADAD-63EE6FDE9652}" destId="{63AFE5A4-F954-47A2-A441-DD49A80067D7}" srcOrd="0" destOrd="0" presId="urn:microsoft.com/office/officeart/2005/8/layout/list1"/>
    <dgm:cxn modelId="{784F1CCE-5675-4E6D-934F-707C36FA109C}" type="presParOf" srcId="{CA5E2DD4-4B2D-49CC-ADAD-63EE6FDE9652}" destId="{5F77D0C3-94EF-4021-8B02-D7EDBFE0E6DD}" srcOrd="1" destOrd="0" presId="urn:microsoft.com/office/officeart/2005/8/layout/list1"/>
    <dgm:cxn modelId="{A7853EBE-2ECE-4F80-8257-A61F36259A11}" type="presParOf" srcId="{1CE3FCFB-8784-4638-91A1-D92127ECCF3D}" destId="{93D7878B-FB19-4BD2-B54A-CABE5D327EF4}" srcOrd="13" destOrd="0" presId="urn:microsoft.com/office/officeart/2005/8/layout/list1"/>
    <dgm:cxn modelId="{82BF77F0-021C-4E2A-A824-F87BDD83F576}" type="presParOf" srcId="{1CE3FCFB-8784-4638-91A1-D92127ECCF3D}" destId="{20D9CAE9-5398-4954-8085-82C5D60AC0B7}" srcOrd="14" destOrd="0" presId="urn:microsoft.com/office/officeart/2005/8/layout/list1"/>
    <dgm:cxn modelId="{CE60F775-521C-4CB3-8BB8-C06E63B72B2B}" type="presParOf" srcId="{1CE3FCFB-8784-4638-91A1-D92127ECCF3D}" destId="{61B1F4CD-0820-44C0-93A9-F7D32A41C359}" srcOrd="15" destOrd="0" presId="urn:microsoft.com/office/officeart/2005/8/layout/list1"/>
    <dgm:cxn modelId="{1BBECEC8-16DB-4019-8E3C-E87B75DC806D}" type="presParOf" srcId="{1CE3FCFB-8784-4638-91A1-D92127ECCF3D}" destId="{2F637682-7E44-47B3-BCD1-086302203A0E}" srcOrd="16" destOrd="0" presId="urn:microsoft.com/office/officeart/2005/8/layout/list1"/>
    <dgm:cxn modelId="{3D21BDE6-5B79-4D65-9B5E-72C2BCC2F8E6}" type="presParOf" srcId="{2F637682-7E44-47B3-BCD1-086302203A0E}" destId="{4B92DEAC-E9D1-4227-B41E-AAD77DB50F2F}" srcOrd="0" destOrd="0" presId="urn:microsoft.com/office/officeart/2005/8/layout/list1"/>
    <dgm:cxn modelId="{D649C1DB-D7FD-47CD-BF5A-CDF247FA4442}" type="presParOf" srcId="{2F637682-7E44-47B3-BCD1-086302203A0E}" destId="{702AEEDF-E2FB-4953-B458-AA8FC8CF5BAF}" srcOrd="1" destOrd="0" presId="urn:microsoft.com/office/officeart/2005/8/layout/list1"/>
    <dgm:cxn modelId="{0A516197-8AF1-4779-BC30-518C2F27DE95}" type="presParOf" srcId="{1CE3FCFB-8784-4638-91A1-D92127ECCF3D}" destId="{DA1CC691-30F3-40E2-A484-0C071113DCC9}" srcOrd="17" destOrd="0" presId="urn:microsoft.com/office/officeart/2005/8/layout/list1"/>
    <dgm:cxn modelId="{C6992F72-8A13-4A35-9C4D-B71E799F671E}" type="presParOf" srcId="{1CE3FCFB-8784-4638-91A1-D92127ECCF3D}" destId="{10690493-D3D8-4C1B-879B-B3513F35E055}" srcOrd="18" destOrd="0" presId="urn:microsoft.com/office/officeart/2005/8/layout/list1"/>
    <dgm:cxn modelId="{0E328BBD-5BC5-44F0-9042-1F8353DF7F16}" type="presParOf" srcId="{1CE3FCFB-8784-4638-91A1-D92127ECCF3D}" destId="{26D91200-9141-4753-984D-04DB86E207FE}" srcOrd="19" destOrd="0" presId="urn:microsoft.com/office/officeart/2005/8/layout/list1"/>
    <dgm:cxn modelId="{9EFA3794-D9B8-49D4-8483-43FB1DCEAFE6}" type="presParOf" srcId="{1CE3FCFB-8784-4638-91A1-D92127ECCF3D}" destId="{47A99F03-764D-4FB0-A009-3162281D4615}" srcOrd="20" destOrd="0" presId="urn:microsoft.com/office/officeart/2005/8/layout/list1"/>
    <dgm:cxn modelId="{93E47517-A0AC-4F32-814D-22A708C33363}" type="presParOf" srcId="{47A99F03-764D-4FB0-A009-3162281D4615}" destId="{5BA9F227-7DA7-4648-B56F-8C8341E2A893}" srcOrd="0" destOrd="0" presId="urn:microsoft.com/office/officeart/2005/8/layout/list1"/>
    <dgm:cxn modelId="{1662C34E-23D6-431B-A122-EF015D0528FB}" type="presParOf" srcId="{47A99F03-764D-4FB0-A009-3162281D4615}" destId="{D28781ED-A6C1-4890-8496-AC921672CCF5}" srcOrd="1" destOrd="0" presId="urn:microsoft.com/office/officeart/2005/8/layout/list1"/>
    <dgm:cxn modelId="{D4AD4E89-38A5-424C-9DD2-FA2F24D6AEDD}" type="presParOf" srcId="{1CE3FCFB-8784-4638-91A1-D92127ECCF3D}" destId="{3FB6BD47-97DF-459F-8465-3F6D6568432C}" srcOrd="21" destOrd="0" presId="urn:microsoft.com/office/officeart/2005/8/layout/list1"/>
    <dgm:cxn modelId="{E213DADA-BDCC-4BE6-BA00-7B12F32C0465}" type="presParOf" srcId="{1CE3FCFB-8784-4638-91A1-D92127ECCF3D}" destId="{9A78BB56-1CE4-4DCB-AF93-A78EC6CFAE1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DA1BE-0DA4-4BAA-B3D5-22D570136ECD}">
      <dsp:nvSpPr>
        <dsp:cNvPr id="0" name=""/>
        <dsp:cNvSpPr/>
      </dsp:nvSpPr>
      <dsp:spPr>
        <a:xfrm>
          <a:off x="0" y="334996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9BE62-109A-45BB-B0FB-3230805295EC}">
      <dsp:nvSpPr>
        <dsp:cNvPr id="0" name=""/>
        <dsp:cNvSpPr/>
      </dsp:nvSpPr>
      <dsp:spPr>
        <a:xfrm>
          <a:off x="833029" y="0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Создание рабочей группы (приказ)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70496" y="37467"/>
        <a:ext cx="10797195" cy="692586"/>
      </dsp:txXfrm>
    </dsp:sp>
    <dsp:sp modelId="{6F98EBA2-D9A5-4D4A-938C-B33B58C5D4F4}">
      <dsp:nvSpPr>
        <dsp:cNvPr id="0" name=""/>
        <dsp:cNvSpPr/>
      </dsp:nvSpPr>
      <dsp:spPr>
        <a:xfrm>
          <a:off x="0" y="156956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98054-42B0-45F9-866E-3E30F8AB0232}">
      <dsp:nvSpPr>
        <dsp:cNvPr id="0" name=""/>
        <dsp:cNvSpPr/>
      </dsp:nvSpPr>
      <dsp:spPr>
        <a:xfrm>
          <a:off x="833029" y="1112049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Организационные договоренности 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70496" y="1149516"/>
        <a:ext cx="10797195" cy="692586"/>
      </dsp:txXfrm>
    </dsp:sp>
    <dsp:sp modelId="{234C863C-8E4F-4C31-98E9-D5EDE30EC261}">
      <dsp:nvSpPr>
        <dsp:cNvPr id="0" name=""/>
        <dsp:cNvSpPr/>
      </dsp:nvSpPr>
      <dsp:spPr>
        <a:xfrm>
          <a:off x="0" y="274892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03A4E-656D-4FD1-BD66-B92B88873322}">
      <dsp:nvSpPr>
        <dsp:cNvPr id="0" name=""/>
        <dsp:cNvSpPr/>
      </dsp:nvSpPr>
      <dsp:spPr>
        <a:xfrm>
          <a:off x="776292" y="2339348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Arial Narrow" panose="020B0606020202030204" pitchFamily="34" charset="0"/>
            </a:rPr>
            <a:t>Аналитическая работа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13759" y="2376815"/>
        <a:ext cx="10797195" cy="692586"/>
      </dsp:txXfrm>
    </dsp:sp>
    <dsp:sp modelId="{98090CB8-099E-486A-9AE4-7308A93A1FD8}">
      <dsp:nvSpPr>
        <dsp:cNvPr id="0" name=""/>
        <dsp:cNvSpPr/>
      </dsp:nvSpPr>
      <dsp:spPr>
        <a:xfrm>
          <a:off x="0" y="392828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1685C-809E-4873-87C2-D941937BFF4F}">
      <dsp:nvSpPr>
        <dsp:cNvPr id="0" name=""/>
        <dsp:cNvSpPr/>
      </dsp:nvSpPr>
      <dsp:spPr>
        <a:xfrm>
          <a:off x="776292" y="3518708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Arial Narrow" panose="020B0606020202030204" pitchFamily="34" charset="0"/>
            </a:rPr>
            <a:t>Оформление отчета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13759" y="3556175"/>
        <a:ext cx="10797195" cy="692586"/>
      </dsp:txXfrm>
    </dsp:sp>
    <dsp:sp modelId="{A2563171-85F8-4DB8-9EC1-43A15A8D8C00}">
      <dsp:nvSpPr>
        <dsp:cNvPr id="0" name=""/>
        <dsp:cNvSpPr/>
      </dsp:nvSpPr>
      <dsp:spPr>
        <a:xfrm>
          <a:off x="0" y="510764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523FF-7EEC-468B-91C9-BE86768D9E85}">
      <dsp:nvSpPr>
        <dsp:cNvPr id="0" name=""/>
        <dsp:cNvSpPr/>
      </dsp:nvSpPr>
      <dsp:spPr>
        <a:xfrm>
          <a:off x="776292" y="4698068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Рассмотрение и согласование с коллегиальными органами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13759" y="4735535"/>
        <a:ext cx="10797195" cy="692586"/>
      </dsp:txXfrm>
    </dsp:sp>
    <dsp:sp modelId="{50E5EC4D-7D78-46C4-827C-7C1A4BB5377E}">
      <dsp:nvSpPr>
        <dsp:cNvPr id="0" name=""/>
        <dsp:cNvSpPr/>
      </dsp:nvSpPr>
      <dsp:spPr>
        <a:xfrm>
          <a:off x="0" y="628700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5AB9C-B6E1-46CE-A3B0-857C3333EBBA}">
      <dsp:nvSpPr>
        <dsp:cNvPr id="0" name=""/>
        <dsp:cNvSpPr/>
      </dsp:nvSpPr>
      <dsp:spPr>
        <a:xfrm>
          <a:off x="776292" y="5877428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Arial Narrow" panose="020B0606020202030204" pitchFamily="34" charset="0"/>
            </a:rPr>
            <a:t>Утверждение отчета (приказ)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13759" y="5914895"/>
        <a:ext cx="10797195" cy="692586"/>
      </dsp:txXfrm>
    </dsp:sp>
    <dsp:sp modelId="{8083D2F0-9B78-42BC-9AB6-78C876858919}">
      <dsp:nvSpPr>
        <dsp:cNvPr id="0" name=""/>
        <dsp:cNvSpPr/>
      </dsp:nvSpPr>
      <dsp:spPr>
        <a:xfrm>
          <a:off x="0" y="7466360"/>
          <a:ext cx="143911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1720F-C6E7-4B65-B3F1-37409DA2C4A0}">
      <dsp:nvSpPr>
        <dsp:cNvPr id="0" name=""/>
        <dsp:cNvSpPr/>
      </dsp:nvSpPr>
      <dsp:spPr>
        <a:xfrm>
          <a:off x="776292" y="7056788"/>
          <a:ext cx="10872129" cy="7675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765" tIns="0" rIns="3807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Размещение отчета на официальном сайте, предоставление отчета Учредителю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13759" y="7094255"/>
        <a:ext cx="1079719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4B44-768B-43FB-BFD6-68199E54A989}">
      <dsp:nvSpPr>
        <dsp:cNvPr id="0" name=""/>
        <dsp:cNvSpPr/>
      </dsp:nvSpPr>
      <dsp:spPr>
        <a:xfrm>
          <a:off x="4361446" y="2784"/>
          <a:ext cx="2646949" cy="1392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Объем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4429443" y="70781"/>
        <a:ext cx="2510955" cy="1256922"/>
      </dsp:txXfrm>
    </dsp:sp>
    <dsp:sp modelId="{2E57D225-44B2-4728-8B44-4E25EBCEE9B3}">
      <dsp:nvSpPr>
        <dsp:cNvPr id="0" name=""/>
        <dsp:cNvSpPr/>
      </dsp:nvSpPr>
      <dsp:spPr>
        <a:xfrm>
          <a:off x="2901008" y="699243"/>
          <a:ext cx="5567825" cy="5567825"/>
        </a:xfrm>
        <a:custGeom>
          <a:avLst/>
          <a:gdLst/>
          <a:ahLst/>
          <a:cxnLst/>
          <a:rect l="0" t="0" r="0" b="0"/>
          <a:pathLst>
            <a:path>
              <a:moveTo>
                <a:pt x="4119062" y="341056"/>
              </a:moveTo>
              <a:arcTo wR="2783912" hR="2783912" stAng="17919536" swAng="16240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05266-1D75-4578-9B7C-72262C2C914E}">
      <dsp:nvSpPr>
        <dsp:cNvPr id="0" name=""/>
        <dsp:cNvSpPr/>
      </dsp:nvSpPr>
      <dsp:spPr>
        <a:xfrm>
          <a:off x="7009105" y="1926421"/>
          <a:ext cx="2646949" cy="1392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 Narrow" panose="020B0606020202030204" pitchFamily="34" charset="0"/>
            </a:rPr>
            <a:t>Стиль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7077102" y="1994418"/>
        <a:ext cx="2510955" cy="1256922"/>
      </dsp:txXfrm>
    </dsp:sp>
    <dsp:sp modelId="{8CE729ED-6B42-4EE6-ABCD-BE739CE8449B}">
      <dsp:nvSpPr>
        <dsp:cNvPr id="0" name=""/>
        <dsp:cNvSpPr/>
      </dsp:nvSpPr>
      <dsp:spPr>
        <a:xfrm>
          <a:off x="2901008" y="699243"/>
          <a:ext cx="5567825" cy="5567825"/>
        </a:xfrm>
        <a:custGeom>
          <a:avLst/>
          <a:gdLst/>
          <a:ahLst/>
          <a:cxnLst/>
          <a:rect l="0" t="0" r="0" b="0"/>
          <a:pathLst>
            <a:path>
              <a:moveTo>
                <a:pt x="5563993" y="2637894"/>
              </a:moveTo>
              <a:arcTo wR="2783912" hR="2783912" stAng="21419606" swAng="219693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30E06-265B-4747-B01E-CD93D573C133}">
      <dsp:nvSpPr>
        <dsp:cNvPr id="0" name=""/>
        <dsp:cNvSpPr/>
      </dsp:nvSpPr>
      <dsp:spPr>
        <a:xfrm>
          <a:off x="5997789" y="5038929"/>
          <a:ext cx="2646949" cy="1392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Оглавление и нумерация страниц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065786" y="5106926"/>
        <a:ext cx="2510955" cy="1256922"/>
      </dsp:txXfrm>
    </dsp:sp>
    <dsp:sp modelId="{AAB52DA9-B430-4121-A9C2-862D958DD769}">
      <dsp:nvSpPr>
        <dsp:cNvPr id="0" name=""/>
        <dsp:cNvSpPr/>
      </dsp:nvSpPr>
      <dsp:spPr>
        <a:xfrm>
          <a:off x="2901008" y="699243"/>
          <a:ext cx="5567825" cy="5567825"/>
        </a:xfrm>
        <a:custGeom>
          <a:avLst/>
          <a:gdLst/>
          <a:ahLst/>
          <a:cxnLst/>
          <a:rect l="0" t="0" r="0" b="0"/>
          <a:pathLst>
            <a:path>
              <a:moveTo>
                <a:pt x="3090562" y="5550884"/>
              </a:moveTo>
              <a:arcTo wR="2783912" hR="2783912" stAng="5020560" swAng="75888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BAD4-D256-4024-952D-7BB8E16AB928}">
      <dsp:nvSpPr>
        <dsp:cNvPr id="0" name=""/>
        <dsp:cNvSpPr/>
      </dsp:nvSpPr>
      <dsp:spPr>
        <a:xfrm>
          <a:off x="2725104" y="5038929"/>
          <a:ext cx="2646949" cy="1392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 Narrow" panose="020B0606020202030204" pitchFamily="34" charset="0"/>
            </a:rPr>
            <a:t>Визуализация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2793101" y="5106926"/>
        <a:ext cx="2510955" cy="1256922"/>
      </dsp:txXfrm>
    </dsp:sp>
    <dsp:sp modelId="{2F281B45-B26C-4190-992D-8A07CB49ABF3}">
      <dsp:nvSpPr>
        <dsp:cNvPr id="0" name=""/>
        <dsp:cNvSpPr/>
      </dsp:nvSpPr>
      <dsp:spPr>
        <a:xfrm>
          <a:off x="2947431" y="770452"/>
          <a:ext cx="5567825" cy="5567825"/>
        </a:xfrm>
        <a:custGeom>
          <a:avLst/>
          <a:gdLst/>
          <a:ahLst/>
          <a:cxnLst/>
          <a:rect l="0" t="0" r="0" b="0"/>
          <a:pathLst>
            <a:path>
              <a:moveTo>
                <a:pt x="419476" y="4253474"/>
              </a:moveTo>
              <a:arcTo wR="2783912" hR="2783912" stAng="8888274" swAng="218044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76CC-33E6-4F5B-8BC4-0ABA0422DC13}">
      <dsp:nvSpPr>
        <dsp:cNvPr id="0" name=""/>
        <dsp:cNvSpPr/>
      </dsp:nvSpPr>
      <dsp:spPr>
        <a:xfrm>
          <a:off x="1767937" y="1926420"/>
          <a:ext cx="2646949" cy="1392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Титульный лист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1835934" y="1994417"/>
        <a:ext cx="2510955" cy="1256922"/>
      </dsp:txXfrm>
    </dsp:sp>
    <dsp:sp modelId="{FB8F88CF-5500-4F5E-A2E9-C38BC6194F35}">
      <dsp:nvSpPr>
        <dsp:cNvPr id="0" name=""/>
        <dsp:cNvSpPr/>
      </dsp:nvSpPr>
      <dsp:spPr>
        <a:xfrm>
          <a:off x="3000353" y="642897"/>
          <a:ext cx="5567825" cy="5567825"/>
        </a:xfrm>
        <a:custGeom>
          <a:avLst/>
          <a:gdLst/>
          <a:ahLst/>
          <a:cxnLst/>
          <a:rect l="0" t="0" r="0" b="0"/>
          <a:pathLst>
            <a:path>
              <a:moveTo>
                <a:pt x="445859" y="1272728"/>
              </a:moveTo>
              <a:arcTo wR="2783912" hR="2783912" stAng="12772579" swAng="15674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3DAC9-9939-47A9-AEAA-7D38BFFE31C4}">
      <dsp:nvSpPr>
        <dsp:cNvPr id="0" name=""/>
        <dsp:cNvSpPr/>
      </dsp:nvSpPr>
      <dsp:spPr>
        <a:xfrm>
          <a:off x="0" y="54879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A3E13F-0A67-4D25-B619-86468B64749C}">
      <dsp:nvSpPr>
        <dsp:cNvPr id="0" name=""/>
        <dsp:cNvSpPr/>
      </dsp:nvSpPr>
      <dsp:spPr>
        <a:xfrm>
          <a:off x="848872" y="91238"/>
          <a:ext cx="16230510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образовательных результатов </a:t>
          </a:r>
          <a:r>
            <a:rPr lang="ru-RU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(предметных, метапредметных, личностных, высоких достижений учащихся, участия в конкурсах)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3544" y="135910"/>
        <a:ext cx="16141166" cy="825776"/>
      </dsp:txXfrm>
    </dsp:sp>
    <dsp:sp modelId="{C397CD63-5FA3-4A6C-83C8-C4F501329193}">
      <dsp:nvSpPr>
        <dsp:cNvPr id="0" name=""/>
        <dsp:cNvSpPr/>
      </dsp:nvSpPr>
      <dsp:spPr>
        <a:xfrm>
          <a:off x="0" y="195495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F41FD-9269-4AA8-9E7D-E29E8B33CA71}">
      <dsp:nvSpPr>
        <dsp:cNvPr id="0" name=""/>
        <dsp:cNvSpPr/>
      </dsp:nvSpPr>
      <dsp:spPr>
        <a:xfrm>
          <a:off x="863914" y="1538807"/>
          <a:ext cx="16230391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структуры и содержания образовательных программ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908586" y="1583479"/>
        <a:ext cx="16141047" cy="825776"/>
      </dsp:txXfrm>
    </dsp:sp>
    <dsp:sp modelId="{38B7ABA4-F17B-4182-BC09-1F1996A6E4B1}">
      <dsp:nvSpPr>
        <dsp:cNvPr id="0" name=""/>
        <dsp:cNvSpPr/>
      </dsp:nvSpPr>
      <dsp:spPr>
        <a:xfrm>
          <a:off x="0" y="336111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D4B39-3C00-4FE0-ACEE-23929425C6A7}">
      <dsp:nvSpPr>
        <dsp:cNvPr id="0" name=""/>
        <dsp:cNvSpPr/>
      </dsp:nvSpPr>
      <dsp:spPr>
        <a:xfrm>
          <a:off x="813815" y="2903558"/>
          <a:ext cx="16276300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образовательного процесса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58487" y="2948230"/>
        <a:ext cx="16186956" cy="825776"/>
      </dsp:txXfrm>
    </dsp:sp>
    <dsp:sp modelId="{20D9CAE9-5398-4954-8085-82C5D60AC0B7}">
      <dsp:nvSpPr>
        <dsp:cNvPr id="0" name=""/>
        <dsp:cNvSpPr/>
      </dsp:nvSpPr>
      <dsp:spPr>
        <a:xfrm>
          <a:off x="0" y="476727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77D0C3-94EF-4021-8B02-D7EDBFE0E6DD}">
      <dsp:nvSpPr>
        <dsp:cNvPr id="0" name=""/>
        <dsp:cNvSpPr/>
      </dsp:nvSpPr>
      <dsp:spPr>
        <a:xfrm>
          <a:off x="851376" y="4309718"/>
          <a:ext cx="16230353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условий образовательной деятельности </a:t>
          </a:r>
          <a:r>
            <a:rPr lang="ru-RU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(кадрового обеспечения, психолого-педагогического сопровождения, материально-технического оснащения, качества информационно-образовательной среды, учебно-методического обеспечения, библиотечно-информационных ресурсов)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6048" y="4354390"/>
        <a:ext cx="16141009" cy="825776"/>
      </dsp:txXfrm>
    </dsp:sp>
    <dsp:sp modelId="{10690493-D3D8-4C1B-879B-B3513F35E055}">
      <dsp:nvSpPr>
        <dsp:cNvPr id="0" name=""/>
        <dsp:cNvSpPr/>
      </dsp:nvSpPr>
      <dsp:spPr>
        <a:xfrm>
          <a:off x="0" y="617343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2AEEDF-E2FB-4953-B458-AA8FC8CF5BAF}">
      <dsp:nvSpPr>
        <dsp:cNvPr id="0" name=""/>
        <dsp:cNvSpPr/>
      </dsp:nvSpPr>
      <dsp:spPr>
        <a:xfrm>
          <a:off x="848872" y="5715878"/>
          <a:ext cx="16230510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результатов профессиональной деятельности педагогов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93544" y="5760550"/>
        <a:ext cx="16141166" cy="825776"/>
      </dsp:txXfrm>
    </dsp:sp>
    <dsp:sp modelId="{9A78BB56-1CE4-4DCB-AF93-A78EC6CFAE14}">
      <dsp:nvSpPr>
        <dsp:cNvPr id="0" name=""/>
        <dsp:cNvSpPr/>
      </dsp:nvSpPr>
      <dsp:spPr>
        <a:xfrm>
          <a:off x="0" y="7579598"/>
          <a:ext cx="170943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781ED-A6C1-4890-8496-AC921672CCF5}">
      <dsp:nvSpPr>
        <dsp:cNvPr id="0" name=""/>
        <dsp:cNvSpPr/>
      </dsp:nvSpPr>
      <dsp:spPr>
        <a:xfrm>
          <a:off x="845533" y="7122038"/>
          <a:ext cx="16234265" cy="915120"/>
        </a:xfrm>
        <a:prstGeom prst="roundRect">
          <a:avLst/>
        </a:prstGeom>
        <a:solidFill>
          <a:srgbClr val="0630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287" tIns="0" rIns="4522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результатов управленческой деятельности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890205" y="7166710"/>
        <a:ext cx="1614492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7806-6E01-43C8-84A2-21198CD0A0A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5D33A-BB3D-4EA8-8E85-24AE08A76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D33A-BB3D-4EA8-8E85-24AE08A766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5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0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D33A-BB3D-4EA8-8E85-24AE08A766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1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u="none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86210-0E0E-40AB-AE0C-60C5AF98303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5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4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D33A-BB3D-4EA8-8E85-24AE08A766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1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1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98AF9-338C-4B56-83CB-AE60F662310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5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5D33A-BB3D-4EA8-8E85-24AE08A766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01283" y="877519"/>
            <a:ext cx="15893645" cy="954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884" algn="l"/>
              </a:tabLst>
              <a:defRPr lang="ru-RU" sz="6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035767" y="8972993"/>
            <a:ext cx="4267200" cy="1317054"/>
          </a:xfrm>
          <a:prstGeom prst="rect">
            <a:avLst/>
          </a:prstGeom>
        </p:spPr>
        <p:txBody>
          <a:bodyPr/>
          <a:lstStyle>
            <a:lvl1pPr algn="r">
              <a:defRPr lang="uk-UA" sz="10423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201283" y="2605512"/>
            <a:ext cx="15893645" cy="5723973"/>
          </a:xfrm>
          <a:prstGeom prst="rect">
            <a:avLst/>
          </a:prstGeom>
        </p:spPr>
        <p:txBody>
          <a:bodyPr/>
          <a:lstStyle>
            <a:lvl1pPr>
              <a:defRPr lang="en-US" sz="21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28621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aurl.ru/CqgK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-obr.spb.ru/media/uploads/userfiles/2022/10/03/462_%D0%BF%D1%80%D0%B8%D0%BA%D0%B0%D0%B7_%D0%9E%D0%B1_%D1%83%D1%82%D0%B2%D0%B5%D1%80%D0%B6%D0%B4%D0%B5%D0%BD%D0%B8%D0%B8_%D0%9F%D0%BE%D1%80%D1%8F%D0%B4%D0%BA%D0%B0_%D0%BF%D1%80%D0%BE%D0%B2%D0%B5%D0%B4%D0%B5%D0%BD%D0%B8%D1%8F_%D1%81%D0%B0%D0%BC%D0%BE%D0%BE%D0%B1%D1%81%D0%BB%D0%B5%D0%B4%D0%BE%D0%B2%D0%B0%D0%BD%D0%B8%D1%8F_%D0%BE%D0%B1%D1%80%D0%B0%D0%B7%D0%BE%D0%B2%D0%B0%D1%82%D0%B5%D0%BB%D1%8C%D0%BD%D0%BE%D0%B9_%D0%BE%D1%80%D0%B3%D0%B0%D0%BD%D0%B8%D0%B7%D0%B0%D1%86%D0%B8%D0%B5%D0%B9.rtf" TargetMode="External"/><Relationship Id="rId2" Type="http://schemas.openxmlformats.org/officeDocument/2006/relationships/hyperlink" Target="https://k-obr.spb.ru/media/uploads/userfiles/old_files/768/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ru/3HoKEB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371600" y="-3467100"/>
            <a:ext cx="19761907" cy="17085012"/>
            <a:chOff x="-1212776" y="-3730962"/>
            <a:chExt cx="19761907" cy="17085012"/>
          </a:xfrm>
        </p:grpSpPr>
        <p:grpSp>
          <p:nvGrpSpPr>
            <p:cNvPr id="3" name="Group 3"/>
            <p:cNvGrpSpPr/>
            <p:nvPr/>
          </p:nvGrpSpPr>
          <p:grpSpPr>
            <a:xfrm rot="-1801313">
              <a:off x="7944412" y="2305957"/>
              <a:ext cx="1603602" cy="9552208"/>
              <a:chOff x="0" y="0"/>
              <a:chExt cx="422348" cy="2515808"/>
            </a:xfrm>
            <a:solidFill>
              <a:srgbClr val="35B2D4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2348" cy="2515808"/>
              </a:xfrm>
              <a:custGeom>
                <a:avLst/>
                <a:gdLst/>
                <a:ahLst/>
                <a:cxnLst/>
                <a:rect l="l" t="t" r="r" b="b"/>
                <a:pathLst>
                  <a:path w="422348" h="2515808">
                    <a:moveTo>
                      <a:pt x="0" y="0"/>
                    </a:moveTo>
                    <a:lnTo>
                      <a:pt x="422348" y="0"/>
                    </a:lnTo>
                    <a:lnTo>
                      <a:pt x="422348" y="2515808"/>
                    </a:lnTo>
                    <a:lnTo>
                      <a:pt x="0" y="2515808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22348" cy="2572958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801313">
              <a:off x="16945529" y="-2609268"/>
              <a:ext cx="1603602" cy="5817991"/>
              <a:chOff x="0" y="0"/>
              <a:chExt cx="422348" cy="1532310"/>
            </a:xfrm>
            <a:solidFill>
              <a:srgbClr val="35B2D4"/>
            </a:solidFill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2348" cy="1532310"/>
              </a:xfrm>
              <a:custGeom>
                <a:avLst/>
                <a:gdLst/>
                <a:ahLst/>
                <a:cxnLst/>
                <a:rect l="l" t="t" r="r" b="b"/>
                <a:pathLst>
                  <a:path w="422348" h="1532310">
                    <a:moveTo>
                      <a:pt x="0" y="0"/>
                    </a:moveTo>
                    <a:lnTo>
                      <a:pt x="422348" y="0"/>
                    </a:lnTo>
                    <a:lnTo>
                      <a:pt x="422348" y="1532310"/>
                    </a:lnTo>
                    <a:lnTo>
                      <a:pt x="0" y="15323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422348" cy="15894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1323218">
              <a:off x="-103900" y="-3302510"/>
              <a:ext cx="9329309" cy="14733974"/>
              <a:chOff x="0" y="-57150"/>
              <a:chExt cx="640025" cy="101080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40025" cy="953655"/>
              </a:xfrm>
              <a:custGeom>
                <a:avLst/>
                <a:gdLst/>
                <a:ahLst/>
                <a:cxnLst/>
                <a:rect l="l" t="t" r="r" b="b"/>
                <a:pathLst>
                  <a:path w="640025" h="953655">
                    <a:moveTo>
                      <a:pt x="203200" y="0"/>
                    </a:moveTo>
                    <a:lnTo>
                      <a:pt x="640025" y="0"/>
                    </a:lnTo>
                    <a:lnTo>
                      <a:pt x="436825" y="953655"/>
                    </a:lnTo>
                    <a:lnTo>
                      <a:pt x="0" y="95365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01600" y="-57150"/>
                <a:ext cx="436825" cy="10108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7234808">
              <a:off x="-545671" y="4853273"/>
              <a:ext cx="16230600" cy="770953"/>
            </a:xfrm>
            <a:custGeom>
              <a:avLst/>
              <a:gdLst/>
              <a:ahLst/>
              <a:cxnLst/>
              <a:rect l="l" t="t" r="r" b="b"/>
              <a:pathLst>
                <a:path w="16230600" h="770953">
                  <a:moveTo>
                    <a:pt x="0" y="0"/>
                  </a:moveTo>
                  <a:lnTo>
                    <a:pt x="16230600" y="0"/>
                  </a:lnTo>
                  <a:lnTo>
                    <a:pt x="16230600" y="770954"/>
                  </a:lnTo>
                  <a:lnTo>
                    <a:pt x="0" y="77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2000"/>
              </a:blip>
              <a:stretch>
                <a:fillRect/>
              </a:stretch>
            </a:blipFill>
          </p:spPr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6669" y="-801453"/>
              <a:ext cx="10910422" cy="11091257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 rot="-1801313">
              <a:off x="-1212776" y="4436810"/>
              <a:ext cx="2060748" cy="7889373"/>
              <a:chOff x="0" y="0"/>
              <a:chExt cx="542748" cy="20778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2748" cy="2077860"/>
              </a:xfrm>
              <a:custGeom>
                <a:avLst/>
                <a:gdLst/>
                <a:ahLst/>
                <a:cxnLst/>
                <a:rect l="l" t="t" r="r" b="b"/>
                <a:pathLst>
                  <a:path w="542748" h="2077860">
                    <a:moveTo>
                      <a:pt x="0" y="0"/>
                    </a:moveTo>
                    <a:lnTo>
                      <a:pt x="542748" y="0"/>
                    </a:lnTo>
                    <a:lnTo>
                      <a:pt x="542748" y="2077860"/>
                    </a:lnTo>
                    <a:lnTo>
                      <a:pt x="0" y="207786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542748" cy="2135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3131416">
              <a:off x="-4080653" y="2120145"/>
              <a:ext cx="12285790" cy="583575"/>
            </a:xfrm>
            <a:custGeom>
              <a:avLst/>
              <a:gdLst/>
              <a:ahLst/>
              <a:cxnLst/>
              <a:rect l="l" t="t" r="r" b="b"/>
              <a:pathLst>
                <a:path w="12285790" h="583575">
                  <a:moveTo>
                    <a:pt x="0" y="0"/>
                  </a:moveTo>
                  <a:lnTo>
                    <a:pt x="12285790" y="0"/>
                  </a:lnTo>
                  <a:lnTo>
                    <a:pt x="12285790" y="583575"/>
                  </a:lnTo>
                  <a:lnTo>
                    <a:pt x="0" y="583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</a:blip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 rot="2252587">
              <a:off x="-1058028" y="-2387391"/>
              <a:ext cx="3215577" cy="8062834"/>
              <a:chOff x="0" y="-54783"/>
              <a:chExt cx="846901" cy="2123545"/>
            </a:xfrm>
            <a:solidFill>
              <a:srgbClr val="35B2D4"/>
            </a:solidFill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20663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0663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66395"/>
                    </a:lnTo>
                    <a:lnTo>
                      <a:pt x="0" y="206639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34101" y="-54783"/>
                <a:ext cx="812800" cy="2123545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9290793" y="2062041"/>
              <a:ext cx="8496300" cy="44012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4400" b="1" dirty="0" err="1" smtClean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Вебинар</a:t>
              </a:r>
              <a:endParaRPr lang="ru-RU" sz="4400" b="1" dirty="0" smtClean="0">
                <a:solidFill>
                  <a:srgbClr val="00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endParaRPr>
            </a:p>
            <a:p>
              <a:pPr algn="ctr">
                <a:lnSpc>
                  <a:spcPct val="130000"/>
                </a:lnSpc>
              </a:pPr>
              <a:r>
                <a:rPr lang="ru-RU" sz="4400" b="1" dirty="0" smtClean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«</a:t>
              </a:r>
              <a:r>
                <a:rPr lang="ru-RU" sz="4400" b="1" dirty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Самообследование</a:t>
              </a:r>
            </a:p>
            <a:p>
              <a:pPr algn="ctr">
                <a:lnSpc>
                  <a:spcPct val="130000"/>
                </a:lnSpc>
              </a:pPr>
              <a:r>
                <a:rPr lang="ru-RU" sz="4400" b="1" dirty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общеобразовательной организации: </a:t>
              </a:r>
              <a:r>
                <a:rPr lang="ru-RU" sz="4400" b="1" dirty="0" smtClean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итоги регионального </a:t>
              </a:r>
              <a:r>
                <a:rPr lang="ru-RU" sz="4400" b="1" dirty="0">
                  <a:solidFill>
                    <a:srgbClr val="003D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мониторинга и рекомендации»</a:t>
              </a:r>
              <a:endParaRPr lang="en-US" sz="4400" b="1" dirty="0">
                <a:solidFill>
                  <a:srgbClr val="00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5599247" y="9315909"/>
              <a:ext cx="2258255" cy="276999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D60"/>
                  </a:solidFill>
                  <a:latin typeface="Arial Narrow" panose="020B0606020202030204" pitchFamily="34" charset="0"/>
                  <a:ea typeface="Poppins Bold"/>
                  <a:cs typeface="Poppins Bold"/>
                  <a:sym typeface="Poppins Bold"/>
                </a:rPr>
                <a:t>18 </a:t>
              </a:r>
              <a:r>
                <a:rPr lang="ru-RU" b="1" dirty="0">
                  <a:solidFill>
                    <a:srgbClr val="003D60"/>
                  </a:solidFill>
                  <a:latin typeface="Arial Narrow" panose="020B0606020202030204" pitchFamily="34" charset="0"/>
                  <a:ea typeface="Poppins Bold"/>
                  <a:cs typeface="Poppins Bold"/>
                  <a:sym typeface="Poppins Bold"/>
                </a:rPr>
                <a:t>марта 2025 г.</a:t>
              </a:r>
              <a:endParaRPr lang="en-US" b="1" dirty="0">
                <a:solidFill>
                  <a:srgbClr val="003D6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878804" y="1653720"/>
              <a:ext cx="7978698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b="1" kern="0" dirty="0">
                  <a:solidFill>
                    <a:srgbClr val="003D60"/>
                  </a:solidFill>
                  <a:latin typeface="Arial Narrow" panose="020B0606020202030204" pitchFamily="34" charset="0"/>
                  <a:ea typeface="Poppins Bold"/>
                  <a:cs typeface="Poppins Bold"/>
                  <a:sym typeface="Poppins Bold"/>
                </a:rPr>
                <a:t>ГБУ «Информационно-Методический центр» Невского района Санкт-Петербурга</a:t>
              </a:r>
              <a:endParaRPr lang="en-US" b="1" kern="0" dirty="0">
                <a:solidFill>
                  <a:srgbClr val="003D6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076" y="278717"/>
            <a:ext cx="3912870" cy="13518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616219" y="7094079"/>
            <a:ext cx="8867933" cy="36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Крипакова Т.Ю</a:t>
            </a:r>
            <a:r>
              <a:rPr lang="ru-RU" b="1" dirty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., </a:t>
            </a: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заместитель директора ГБУ ИМЦ </a:t>
            </a:r>
            <a:r>
              <a:rPr lang="ru-RU" b="1" dirty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по организационно-методической </a:t>
            </a: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работе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60050" y="8257172"/>
            <a:ext cx="7438628" cy="720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Поликарпова </a:t>
            </a:r>
            <a:r>
              <a:rPr lang="ru-RU" b="1" dirty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В.В., заместитель директора ГБОУ гимназия № </a:t>
            </a: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498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     по </a:t>
            </a:r>
            <a:r>
              <a:rPr lang="ru-RU" b="1" dirty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учебно-воспитательной работе</a:t>
            </a:r>
            <a:endParaRPr lang="en-US" b="1" dirty="0">
              <a:solidFill>
                <a:srgbClr val="003D60"/>
              </a:solidFill>
              <a:latin typeface="Arial Narrow" panose="020B0606020202030204" pitchFamily="34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12682" y="7707872"/>
            <a:ext cx="4737088" cy="36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rPr>
              <a:t>Степанова М.В., руководитель ЦОКО ГБУ ИМЦ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89F0F-A647-C30A-5A37-72624271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8EABC-16D4-C0CF-6BE3-312BAC8A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71" y="2019300"/>
            <a:ext cx="11906250" cy="7800668"/>
          </a:xfrm>
        </p:spPr>
        <p:txBody>
          <a:bodyPr>
            <a:noAutofit/>
          </a:bodyPr>
          <a:lstStyle/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Переход на ФОП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ОБЗР, Труд (технология), Литература,  ФК, География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Год семьи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Семьеведение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Мероприятия по оценке качества образования 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ГИА (возможность повторно сдавать ЕГЭ в июле)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Медаль «За особые успехи в учении» II степени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Запрет телефонов 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Трудоустройство молодых учителей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Переход на отечественное ПО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ЭОР + ЭО и ДОТ 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Сайт (новые требования)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НОКО 2024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Краткосрочные программы ДОП</a:t>
            </a:r>
          </a:p>
          <a:p>
            <a:pPr marL="811213" indent="-811213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…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6C9AE-7A95-880C-8DE2-D6B70212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10</a:t>
            </a:fld>
            <a:endParaRPr lang="ru-RU"/>
          </a:p>
        </p:txBody>
      </p:sp>
      <p:sp>
        <p:nvSpPr>
          <p:cNvPr id="7" name="Freeform 19"/>
          <p:cNvSpPr/>
          <p:nvPr/>
        </p:nvSpPr>
        <p:spPr>
          <a:xfrm>
            <a:off x="381000" y="342900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Что нового было в 2024 году?</a:t>
            </a:r>
          </a:p>
        </p:txBody>
      </p:sp>
    </p:spTree>
    <p:extLst>
      <p:ext uri="{BB962C8B-B14F-4D97-AF65-F5344CB8AC3E}">
        <p14:creationId xmlns:p14="http://schemas.microsoft.com/office/powerpoint/2010/main" val="37175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89F0F-A647-C30A-5A37-72624271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6C9AE-7A95-880C-8DE2-D6B70212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8318" b="4296"/>
          <a:stretch/>
        </p:blipFill>
        <p:spPr>
          <a:xfrm>
            <a:off x="457200" y="419100"/>
            <a:ext cx="10458306" cy="9703272"/>
          </a:xfrm>
          <a:prstGeom prst="rect">
            <a:avLst/>
          </a:prstGeom>
        </p:spPr>
      </p:pic>
      <p:sp>
        <p:nvSpPr>
          <p:cNvPr id="6" name="Freeform 19"/>
          <p:cNvSpPr/>
          <p:nvPr/>
        </p:nvSpPr>
        <p:spPr>
          <a:xfrm>
            <a:off x="11811000" y="190500"/>
            <a:ext cx="5867400" cy="16764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Что нового было в 2024 году?</a:t>
            </a:r>
          </a:p>
        </p:txBody>
      </p:sp>
    </p:spTree>
    <p:extLst>
      <p:ext uri="{BB962C8B-B14F-4D97-AF65-F5344CB8AC3E}">
        <p14:creationId xmlns:p14="http://schemas.microsoft.com/office/powerpoint/2010/main" val="38937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67A7E-830B-5E14-A2B5-E8329FEB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A65D72-E465-CF77-FF10-0B32B528F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47"/>
          <a:stretch/>
        </p:blipFill>
        <p:spPr>
          <a:xfrm>
            <a:off x="209686" y="1831693"/>
            <a:ext cx="17468714" cy="308349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497D49-A5B4-D21F-755A-A7DE5056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4808B1-75C5-72FC-4906-BDB0F4194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8"/>
          <a:stretch/>
        </p:blipFill>
        <p:spPr>
          <a:xfrm>
            <a:off x="298373" y="5370948"/>
            <a:ext cx="17456228" cy="27750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44511" y="4445657"/>
            <a:ext cx="4256690" cy="3153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6337" y="5981700"/>
            <a:ext cx="4638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64705" y="7581900"/>
            <a:ext cx="5329989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9"/>
          <p:cNvSpPr/>
          <p:nvPr/>
        </p:nvSpPr>
        <p:spPr>
          <a:xfrm>
            <a:off x="381000" y="342900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Цитаты из реальных отчётов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3400" y="5067300"/>
            <a:ext cx="419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B0BE-BA6C-B4AC-89E3-DE7842BA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30006C0-7820-3B44-D9C6-628C2233F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14500"/>
            <a:ext cx="17721776" cy="637983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608664-BAB8-5FC7-ECD9-BCC8A995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062403" y="3934327"/>
            <a:ext cx="9750350" cy="18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6244" y="5035216"/>
            <a:ext cx="1209650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1993" y="4256935"/>
            <a:ext cx="2292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77481" y="6118060"/>
            <a:ext cx="8992362" cy="18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9"/>
          <p:cNvSpPr/>
          <p:nvPr/>
        </p:nvSpPr>
        <p:spPr>
          <a:xfrm>
            <a:off x="381000" y="342900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Цитаты из реальных отчётов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9525" y="7962900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803C8F-62F8-BED0-684A-39D6DBF76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08" y="1181871"/>
            <a:ext cx="13974290" cy="862649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3B8695-C510-3444-CA86-03392B7F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56144" y="1594008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73647" y="2117639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38051" y="3356808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805603" y="3302667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93886" y="3699711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056327" y="3302667"/>
            <a:ext cx="2454441" cy="3970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4" name="Овал 13"/>
          <p:cNvSpPr/>
          <p:nvPr/>
        </p:nvSpPr>
        <p:spPr>
          <a:xfrm>
            <a:off x="5887891" y="1184056"/>
            <a:ext cx="2791316" cy="5004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5" name="Овал 14"/>
          <p:cNvSpPr/>
          <p:nvPr/>
        </p:nvSpPr>
        <p:spPr>
          <a:xfrm>
            <a:off x="3748462" y="2117639"/>
            <a:ext cx="2646938" cy="4477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86204" y="7483643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0136" y="6929645"/>
            <a:ext cx="2292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7" name="Freeform 19"/>
          <p:cNvSpPr/>
          <p:nvPr/>
        </p:nvSpPr>
        <p:spPr>
          <a:xfrm>
            <a:off x="381000" y="166564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Цитаты из реальных отчётов</a:t>
            </a:r>
          </a:p>
        </p:txBody>
      </p:sp>
    </p:spTree>
    <p:extLst>
      <p:ext uri="{BB962C8B-B14F-4D97-AF65-F5344CB8AC3E}">
        <p14:creationId xmlns:p14="http://schemas.microsoft.com/office/powerpoint/2010/main" val="38261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43D5-EF07-504F-A12D-CEF95D69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D63542-02A0-3C49-49BC-BE802068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15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573DAF-5A1B-71E5-AA46-E46BC7B0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33500"/>
            <a:ext cx="17821548" cy="61708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19200" y="5372100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19199" y="5905500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19198" y="6356352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15800" y="4152900"/>
            <a:ext cx="541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Русский язык (падежи и т.п.)</a:t>
            </a:r>
          </a:p>
          <a:p>
            <a:r>
              <a:rPr lang="ru-RU" sz="2700" b="1" dirty="0">
                <a:solidFill>
                  <a:srgbClr val="FF0000"/>
                </a:solidFill>
              </a:rPr>
              <a:t>Единый стиль</a:t>
            </a:r>
          </a:p>
        </p:txBody>
      </p:sp>
      <p:sp>
        <p:nvSpPr>
          <p:cNvPr id="13" name="Freeform 19"/>
          <p:cNvSpPr/>
          <p:nvPr/>
        </p:nvSpPr>
        <p:spPr>
          <a:xfrm>
            <a:off x="381000" y="166564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Цитаты из реальных отчётов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76956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30881"/>
              </p:ext>
            </p:extLst>
          </p:nvPr>
        </p:nvGraphicFramePr>
        <p:xfrm>
          <a:off x="3505200" y="1790700"/>
          <a:ext cx="11369843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eform 19"/>
          <p:cNvSpPr/>
          <p:nvPr/>
        </p:nvSpPr>
        <p:spPr>
          <a:xfrm>
            <a:off x="381000" y="166564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Рекомендации по оформлению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58" y="7255962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291"/>
          <a:stretch/>
        </p:blipFill>
        <p:spPr>
          <a:xfrm>
            <a:off x="899554" y="1353786"/>
            <a:ext cx="16188374" cy="863039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6" idx="0"/>
            <a:endCxn id="6" idx="2"/>
          </p:cNvCxnSpPr>
          <p:nvPr/>
        </p:nvCxnSpPr>
        <p:spPr>
          <a:xfrm>
            <a:off x="8993741" y="1353786"/>
            <a:ext cx="0" cy="863039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79363" y="3847490"/>
            <a:ext cx="2646938" cy="447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2" name="Овал 11"/>
          <p:cNvSpPr/>
          <p:nvPr/>
        </p:nvSpPr>
        <p:spPr>
          <a:xfrm>
            <a:off x="5473384" y="3847490"/>
            <a:ext cx="2646938" cy="447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3" name="Овал 12"/>
          <p:cNvSpPr/>
          <p:nvPr/>
        </p:nvSpPr>
        <p:spPr>
          <a:xfrm>
            <a:off x="12004726" y="9493377"/>
            <a:ext cx="2646938" cy="447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4" name="Овал 13"/>
          <p:cNvSpPr/>
          <p:nvPr/>
        </p:nvSpPr>
        <p:spPr>
          <a:xfrm>
            <a:off x="10177733" y="5251784"/>
            <a:ext cx="6910194" cy="1389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946911" y="6256422"/>
            <a:ext cx="3184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9646" y="7234369"/>
            <a:ext cx="152382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Кем принят, рассмотрен и т.д. проверяем по Уставу ОО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Должна быть информация о датах, № протоколов, коллегиальных органах и т.п.                                     (все даты друг другу не противоречат)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Подписывается ЭЛЕКТРОННОЙ ПОДПИСЬЮ версия для сайта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Подписывается живой подписью и ставится печать на версию для Учредителя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9468788" y="4295273"/>
            <a:ext cx="1425186" cy="447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8" name="Freeform 19"/>
          <p:cNvSpPr/>
          <p:nvPr/>
        </p:nvSpPr>
        <p:spPr>
          <a:xfrm>
            <a:off x="381000" y="166564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Титульный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242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DF79E-5A59-238C-810C-A42DAE61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91FB1D-FEAC-95D4-637F-4975860B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076700"/>
            <a:ext cx="16116299" cy="163222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Заранее дайте исполнителям список используемых сокращений, формат, в котором должен быть представлен 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текст</a:t>
            </a: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(шрифт</a:t>
            </a: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поля), </a:t>
            </a: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используемые способы 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визуализации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таблицы</a:t>
            </a: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, графики и требования, 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к </a:t>
            </a:r>
            <a:r>
              <a:rPr lang="ru-RU" sz="3000" b="0" i="0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их </a:t>
            </a:r>
            <a:r>
              <a:rPr lang="ru-RU" sz="3000" b="0" i="0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оформлению).</a:t>
            </a:r>
            <a:endParaRPr lang="ru-RU" sz="3000" b="0" i="0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0099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Единообразие по всему </a:t>
            </a:r>
            <a:r>
              <a:rPr lang="ru-RU" sz="3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документу!</a:t>
            </a:r>
            <a:endParaRPr lang="ru-RU" sz="3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Freeform 19"/>
          <p:cNvSpPr/>
          <p:nvPr/>
        </p:nvSpPr>
        <p:spPr>
          <a:xfrm>
            <a:off x="685800" y="876300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 smtClean="0">
                <a:latin typeface="Arial Narrow" panose="020B0606020202030204" pitchFamily="34" charset="0"/>
              </a:rPr>
              <a:t>СТИЛЬ, ШРИФТ и т.п. Организационный совет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96736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3314700"/>
            <a:ext cx="1684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 Narrow" panose="020B0606020202030204" pitchFamily="34" charset="0"/>
              </a:rPr>
              <a:t>~ 40-60 </a:t>
            </a:r>
            <a:r>
              <a:rPr lang="ru-RU" sz="4800" b="1" dirty="0">
                <a:solidFill>
                  <a:srgbClr val="00B050"/>
                </a:solidFill>
                <a:latin typeface="Arial Narrow" panose="020B0606020202030204" pitchFamily="34" charset="0"/>
              </a:rPr>
              <a:t>страниц, </a:t>
            </a:r>
          </a:p>
          <a:p>
            <a:pPr marL="442913" indent="-442913"/>
            <a:r>
              <a:rPr lang="en-US" sz="4800" b="1" dirty="0">
                <a:solidFill>
                  <a:srgbClr val="00B050"/>
                </a:solidFill>
                <a:latin typeface="Arial Narrow" panose="020B0606020202030204" pitchFamily="34" charset="0"/>
              </a:rPr>
              <a:t>~ </a:t>
            </a:r>
            <a:r>
              <a:rPr lang="ru-RU" sz="4800" b="1" dirty="0">
                <a:solidFill>
                  <a:srgbClr val="00B050"/>
                </a:solidFill>
                <a:latin typeface="Arial Narrow" panose="020B0606020202030204" pitchFamily="34" charset="0"/>
              </a:rPr>
              <a:t>равномерное </a:t>
            </a:r>
            <a:r>
              <a:rPr lang="ru-RU" sz="4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распределение количества </a:t>
            </a:r>
            <a:r>
              <a:rPr lang="ru-RU" sz="4800" b="1" dirty="0">
                <a:solidFill>
                  <a:srgbClr val="00B050"/>
                </a:solidFill>
                <a:latin typeface="Arial Narrow" panose="020B0606020202030204" pitchFamily="34" charset="0"/>
              </a:rPr>
              <a:t>страниц на каждый раздел </a:t>
            </a:r>
          </a:p>
        </p:txBody>
      </p:sp>
      <p:sp>
        <p:nvSpPr>
          <p:cNvPr id="5" name="Freeform 19"/>
          <p:cNvSpPr/>
          <p:nvPr/>
        </p:nvSpPr>
        <p:spPr>
          <a:xfrm>
            <a:off x="685800" y="876300"/>
            <a:ext cx="172974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Объём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763" y="7255962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1A3E59-7AF8-E832-CA0B-A57F626F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247900"/>
            <a:ext cx="13411199" cy="73914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Использование обобщенных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данных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Отсутствие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персональных данных участников образовательных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отношений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сравнительного и динамического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анализа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выводов, системы управленческих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решений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Соответствие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общих выводов - выводам по разделам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отчета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Корреляция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заключения и программы развития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ОО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Ссылка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3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вебинар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«Подготовка отчёта о результатах самообследования образовательной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организации», 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2022 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г. (</a:t>
            </a:r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ЦОКО ИМЦ Невского района</a:t>
            </a:r>
            <a:r>
              <a:rPr lang="ru-RU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sz="3000" dirty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yaurl.ru/CqgKl</a:t>
            </a:r>
            <a:endParaRPr lang="ru-RU" sz="3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reeform 19"/>
          <p:cNvSpPr/>
          <p:nvPr/>
        </p:nvSpPr>
        <p:spPr>
          <a:xfrm>
            <a:off x="685800" y="571501"/>
            <a:ext cx="17297400" cy="914399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Самообследование </a:t>
            </a:r>
            <a:r>
              <a:rPr lang="ru-RU" sz="3400" b="1" dirty="0" smtClean="0">
                <a:latin typeface="Arial Narrow" panose="020B0606020202030204" pitchFamily="34" charset="0"/>
              </a:rPr>
              <a:t>– ежегодный  </a:t>
            </a:r>
            <a:r>
              <a:rPr lang="ru-RU" sz="3400" b="1" dirty="0">
                <a:latin typeface="Arial Narrow" panose="020B0606020202030204" pitchFamily="34" charset="0"/>
              </a:rPr>
              <a:t>ОТЧЕТ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875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3456" y="1983327"/>
            <a:ext cx="9032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для упрощения работы с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информацией;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понятная всем участникам образовательных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отношений;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подчеркивающая достоинства и преимущества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ОУ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3747" y="879427"/>
            <a:ext cx="429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«ЗАЧЕМ?»</a:t>
            </a:r>
            <a:endParaRPr lang="ru-RU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8" y="3845093"/>
            <a:ext cx="6316188" cy="3048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2158511"/>
            <a:ext cx="6117168" cy="451887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41416"/>
              </p:ext>
            </p:extLst>
          </p:nvPr>
        </p:nvGraphicFramePr>
        <p:xfrm>
          <a:off x="713456" y="7505700"/>
          <a:ext cx="9451656" cy="234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227">
                  <a:extLst>
                    <a:ext uri="{9D8B030D-6E8A-4147-A177-3AD203B41FA5}">
                      <a16:colId xmlns:a16="http://schemas.microsoft.com/office/drawing/2014/main" val="1804641339"/>
                    </a:ext>
                  </a:extLst>
                </a:gridCol>
                <a:gridCol w="2062227">
                  <a:extLst>
                    <a:ext uri="{9D8B030D-6E8A-4147-A177-3AD203B41FA5}">
                      <a16:colId xmlns:a16="http://schemas.microsoft.com/office/drawing/2014/main" val="1671327529"/>
                    </a:ext>
                  </a:extLst>
                </a:gridCol>
                <a:gridCol w="1802811">
                  <a:extLst>
                    <a:ext uri="{9D8B030D-6E8A-4147-A177-3AD203B41FA5}">
                      <a16:colId xmlns:a16="http://schemas.microsoft.com/office/drawing/2014/main" val="1197950561"/>
                    </a:ext>
                  </a:extLst>
                </a:gridCol>
                <a:gridCol w="1802811">
                  <a:extLst>
                    <a:ext uri="{9D8B030D-6E8A-4147-A177-3AD203B41FA5}">
                      <a16:colId xmlns:a16="http://schemas.microsoft.com/office/drawing/2014/main" val="2597576881"/>
                    </a:ext>
                  </a:extLst>
                </a:gridCol>
                <a:gridCol w="1721580">
                  <a:extLst>
                    <a:ext uri="{9D8B030D-6E8A-4147-A177-3AD203B41FA5}">
                      <a16:colId xmlns:a16="http://schemas.microsoft.com/office/drawing/2014/main" val="2340133471"/>
                    </a:ext>
                  </a:extLst>
                </a:gridCol>
              </a:tblGrid>
              <a:tr h="2935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Отметка</a:t>
                      </a:r>
                      <a:endParaRPr lang="ru-RU" sz="17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Результат в %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55445"/>
                  </a:ext>
                </a:extLst>
              </a:tr>
              <a:tr h="587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2019-2020 </a:t>
                      </a:r>
                      <a:endParaRPr lang="ru-RU" sz="1800" dirty="0" smtClean="0"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Bahnschrift SemiBold SemiConden" panose="020B0502040204020203" pitchFamily="34" charset="0"/>
                        </a:rPr>
                        <a:t>учебный </a:t>
                      </a: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год</a:t>
                      </a:r>
                      <a:endParaRPr lang="ru-RU" sz="17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2020-2021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учебный год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2021-2022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учебный год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2022-2023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учебный год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2974014843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«5»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65%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62,7%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64%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67%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587297455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«4»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22,5%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26,5%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23%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22 %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4074383362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«3»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7,5%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10,8%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13%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11%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504234994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ahnschrift SemiBold SemiConden" panose="020B0502040204020203" pitchFamily="34" charset="0"/>
                        </a:rPr>
                        <a:t>Перенесено на сентябрь</a:t>
                      </a:r>
                      <a:endParaRPr lang="ru-RU" sz="17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5%</a:t>
                      </a:r>
                      <a:endParaRPr lang="ru-RU" sz="170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dirty="0" smtClean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2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3593243544"/>
                  </a:ext>
                </a:extLst>
              </a:tr>
            </a:tbl>
          </a:graphicData>
        </a:graphic>
      </p:graphicFrame>
      <p:sp>
        <p:nvSpPr>
          <p:cNvPr id="13" name="Freeform 19"/>
          <p:cNvSpPr/>
          <p:nvPr/>
        </p:nvSpPr>
        <p:spPr>
          <a:xfrm>
            <a:off x="713456" y="387751"/>
            <a:ext cx="8839200" cy="98335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Визуализация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29263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12" y="504727"/>
            <a:ext cx="2256759" cy="940603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92" y="429190"/>
            <a:ext cx="2248389" cy="9481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91" y="468630"/>
            <a:ext cx="2292779" cy="9395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745" y="412433"/>
            <a:ext cx="2239017" cy="9498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938" y="365517"/>
            <a:ext cx="2175981" cy="9498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978"/>
          <a:stretch/>
        </p:blipFill>
        <p:spPr>
          <a:xfrm>
            <a:off x="13516166" y="3535436"/>
            <a:ext cx="2222448" cy="616863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04451" y="768338"/>
            <a:ext cx="13822940" cy="700292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04451" y="549973"/>
            <a:ext cx="11600492" cy="73011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9"/>
          <p:cNvSpPr/>
          <p:nvPr/>
        </p:nvSpPr>
        <p:spPr>
          <a:xfrm>
            <a:off x="13719926" y="714257"/>
            <a:ext cx="3824243" cy="153364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Лучше так</a:t>
            </a:r>
          </a:p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 не делать</a:t>
            </a:r>
          </a:p>
        </p:txBody>
      </p:sp>
    </p:spTree>
    <p:extLst>
      <p:ext uri="{BB962C8B-B14F-4D97-AF65-F5344CB8AC3E}">
        <p14:creationId xmlns:p14="http://schemas.microsoft.com/office/powerpoint/2010/main" val="14340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033" t="56837" r="8462"/>
          <a:stretch/>
        </p:blipFill>
        <p:spPr>
          <a:xfrm>
            <a:off x="169825" y="4213301"/>
            <a:ext cx="8247647" cy="488190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84" b="46708"/>
          <a:stretch/>
        </p:blipFill>
        <p:spPr>
          <a:xfrm>
            <a:off x="8064083" y="320040"/>
            <a:ext cx="9911096" cy="63342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3653" y="2707749"/>
            <a:ext cx="594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Сравнительный показатель </a:t>
            </a:r>
            <a:r>
              <a:rPr lang="ru-RU" sz="3600" dirty="0" err="1">
                <a:solidFill>
                  <a:schemeClr val="tx2"/>
                </a:solidFill>
                <a:latin typeface="Bahnschrift SemiBold SemiConden" panose="020B0502040204020203" pitchFamily="34" charset="0"/>
              </a:rPr>
              <a:t>обученности</a:t>
            </a:r>
            <a:endParaRPr lang="ru-RU" sz="3600" dirty="0">
              <a:solidFill>
                <a:schemeClr val="tx2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Freeform 19"/>
          <p:cNvSpPr/>
          <p:nvPr/>
        </p:nvSpPr>
        <p:spPr>
          <a:xfrm>
            <a:off x="983994" y="571500"/>
            <a:ext cx="3824243" cy="153364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Лучше так</a:t>
            </a:r>
          </a:p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 не делать</a:t>
            </a:r>
          </a:p>
        </p:txBody>
      </p:sp>
    </p:spTree>
    <p:extLst>
      <p:ext uri="{BB962C8B-B14F-4D97-AF65-F5344CB8AC3E}">
        <p14:creationId xmlns:p14="http://schemas.microsoft.com/office/powerpoint/2010/main" val="2183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0" b="2393"/>
          <a:stretch/>
        </p:blipFill>
        <p:spPr>
          <a:xfrm>
            <a:off x="228600" y="309562"/>
            <a:ext cx="7411357" cy="9829800"/>
          </a:xfrm>
          <a:prstGeom prst="rect">
            <a:avLst/>
          </a:prstGeom>
        </p:spPr>
      </p:pic>
      <p:sp>
        <p:nvSpPr>
          <p:cNvPr id="7" name="Freeform 19"/>
          <p:cNvSpPr/>
          <p:nvPr/>
        </p:nvSpPr>
        <p:spPr>
          <a:xfrm>
            <a:off x="8458200" y="309562"/>
            <a:ext cx="8077200" cy="153364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Памятка для визуализации отчета</a:t>
            </a:r>
          </a:p>
        </p:txBody>
      </p:sp>
    </p:spTree>
    <p:extLst>
      <p:ext uri="{BB962C8B-B14F-4D97-AF65-F5344CB8AC3E}">
        <p14:creationId xmlns:p14="http://schemas.microsoft.com/office/powerpoint/2010/main" val="37051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77" y="1638300"/>
            <a:ext cx="179070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Arial Narrow" panose="020B0606020202030204" pitchFamily="34" charset="0"/>
              </a:rPr>
              <a:t>В </a:t>
            </a:r>
            <a:r>
              <a:rPr lang="ru-RU" sz="3000" b="1" dirty="0">
                <a:latin typeface="Arial Narrow" panose="020B0606020202030204" pitchFamily="34" charset="0"/>
              </a:rPr>
              <a:t>процессе самообследования проводится </a:t>
            </a:r>
            <a:r>
              <a:rPr lang="ru-RU" sz="3000" b="1" dirty="0" smtClean="0">
                <a:latin typeface="Arial Narrow" panose="020B0606020202030204" pitchFamily="34" charset="0"/>
              </a:rPr>
              <a:t>оценка</a:t>
            </a:r>
            <a:r>
              <a:rPr lang="ru-RU" sz="3000" dirty="0" smtClean="0">
                <a:latin typeface="Arial Narrow" panose="020B0606020202030204" pitchFamily="34" charset="0"/>
              </a:rPr>
              <a:t>… функционирования </a:t>
            </a:r>
            <a:r>
              <a:rPr lang="ru-RU" sz="3000" dirty="0">
                <a:latin typeface="Arial Narrow" panose="020B0606020202030204" pitchFamily="34" charset="0"/>
              </a:rPr>
              <a:t>внутренней системы оценки качества </a:t>
            </a:r>
            <a:r>
              <a:rPr lang="ru-RU" sz="3000" dirty="0" smtClean="0">
                <a:latin typeface="Arial Narrow" panose="020B0606020202030204" pitchFamily="34" charset="0"/>
              </a:rPr>
              <a:t>образования…</a:t>
            </a:r>
          </a:p>
          <a:p>
            <a:pPr marL="0" indent="0" algn="r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п. 6 Порядка проведения самообследования образовательной организацией</a:t>
            </a:r>
          </a:p>
          <a:p>
            <a:pPr marL="0" indent="0" algn="r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(Утвержден приказом  Министерства образования и </a:t>
            </a:r>
            <a:r>
              <a:rPr lang="ru-RU" sz="2400" dirty="0">
                <a:latin typeface="Arial Narrow" panose="020B0606020202030204" pitchFamily="34" charset="0"/>
              </a:rPr>
              <a:t>науки Российской </a:t>
            </a:r>
            <a:r>
              <a:rPr lang="ru-RU" sz="2400" dirty="0" smtClean="0">
                <a:latin typeface="Arial Narrow" panose="020B0606020202030204" pitchFamily="34" charset="0"/>
              </a:rPr>
              <a:t>Федерации от </a:t>
            </a:r>
            <a:r>
              <a:rPr lang="ru-RU" sz="2400" dirty="0">
                <a:latin typeface="Arial Narrow" panose="020B0606020202030204" pitchFamily="34" charset="0"/>
              </a:rPr>
              <a:t>14 июня 2013 г. </a:t>
            </a:r>
            <a:r>
              <a:rPr lang="ru-RU" sz="2400" dirty="0" smtClean="0">
                <a:latin typeface="Arial Narrow" panose="020B0606020202030204" pitchFamily="34" charset="0"/>
              </a:rPr>
              <a:t>№ 462)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ru-RU" sz="3000" dirty="0"/>
          </a:p>
        </p:txBody>
      </p:sp>
      <p:sp>
        <p:nvSpPr>
          <p:cNvPr id="4" name="Freeform 19"/>
          <p:cNvSpPr/>
          <p:nvPr/>
        </p:nvSpPr>
        <p:spPr bwMode="auto">
          <a:xfrm>
            <a:off x="228600" y="342900"/>
            <a:ext cx="179070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Раздел «Оценка </a:t>
            </a:r>
            <a:r>
              <a:rPr lang="ru-RU" sz="3400" b="1" dirty="0">
                <a:latin typeface="Arial Narrow" panose="020B0606020202030204" pitchFamily="34" charset="0"/>
              </a:rPr>
              <a:t>функционирования внутренней системы оценки качества образования (ВСОКО</a:t>
            </a:r>
            <a:r>
              <a:rPr lang="ru-RU" sz="3400" b="1" dirty="0" smtClean="0">
                <a:latin typeface="Arial Narrow" panose="020B0606020202030204" pitchFamily="34" charset="0"/>
              </a:rPr>
              <a:t>)»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334" t="27433" r="15602" b="13003"/>
          <a:stretch/>
        </p:blipFill>
        <p:spPr>
          <a:xfrm>
            <a:off x="0" y="4287993"/>
            <a:ext cx="7471267" cy="4902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096000" y="4294138"/>
            <a:ext cx="11658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24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«Мы </a:t>
            </a:r>
            <a:r>
              <a:rPr lang="ru-RU" sz="2400" i="1" dirty="0">
                <a:latin typeface="Book Antiqua" panose="02040602050305030304" pitchFamily="18" charset="0"/>
                <a:cs typeface="Arial" panose="020B0604020202020204" pitchFamily="34" charset="0"/>
              </a:rPr>
              <a:t>продолжаем принимать решения на уровне интуиции, даже когда она нас подводит. Если вы хотите добиться роста, и при этом ваши конкуренты в ведении бизнеса опираются на данные, а вы продолжаете «играть в угадайку», ваши шансы на успех ничтожно малы</a:t>
            </a:r>
            <a:r>
              <a:rPr lang="ru-RU" sz="24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2400" i="1" dirty="0">
                <a:latin typeface="Book Antiqua" panose="02040602050305030304" pitchFamily="18" charset="0"/>
                <a:cs typeface="Arial" panose="020B0604020202020204" pitchFamily="34" charset="0"/>
              </a:rPr>
              <a:t>Тим </a:t>
            </a:r>
            <a:r>
              <a:rPr lang="ru-RU" sz="2400" i="1" dirty="0" err="1">
                <a:latin typeface="Book Antiqua" panose="02040602050305030304" pitchFamily="18" charset="0"/>
                <a:cs typeface="Arial" panose="020B0604020202020204" pitchFamily="34" charset="0"/>
              </a:rPr>
              <a:t>Филлипс</a:t>
            </a:r>
            <a:r>
              <a:rPr lang="ru-RU" sz="2400" i="1" dirty="0">
                <a:latin typeface="Book Antiqua" panose="02040602050305030304" pitchFamily="18" charset="0"/>
                <a:cs typeface="Arial" panose="020B0604020202020204" pitchFamily="34" charset="0"/>
              </a:rPr>
              <a:t>. Управление на основе данных</a:t>
            </a:r>
            <a:r>
              <a:rPr lang="ru-RU" sz="24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4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Как </a:t>
            </a:r>
            <a:r>
              <a:rPr lang="ru-RU" sz="2400" i="1" dirty="0">
                <a:latin typeface="Book Antiqua" panose="02040602050305030304" pitchFamily="18" charset="0"/>
                <a:cs typeface="Arial" panose="020B0604020202020204" pitchFamily="34" charset="0"/>
              </a:rPr>
              <a:t>интерпретировать цифры и принимать качественные решения в </a:t>
            </a:r>
            <a:r>
              <a:rPr lang="ru-RU" sz="24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бизнесе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239000" y="7601740"/>
            <a:ext cx="8116293" cy="2265229"/>
            <a:chOff x="8296277" y="7490560"/>
            <a:chExt cx="8116293" cy="226522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2" b="3004"/>
            <a:stretch/>
          </p:blipFill>
          <p:spPr bwMode="auto">
            <a:xfrm>
              <a:off x="14401800" y="7886700"/>
              <a:ext cx="2010770" cy="186908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3"/>
            <a:stretch/>
          </p:blipFill>
          <p:spPr bwMode="auto">
            <a:xfrm>
              <a:off x="8296277" y="8027597"/>
              <a:ext cx="2802677" cy="1728192"/>
            </a:xfrm>
            <a:prstGeom prst="rect">
              <a:avLst/>
            </a:prstGeom>
          </p:spPr>
        </p:pic>
        <p:sp>
          <p:nvSpPr>
            <p:cNvPr id="9" name="Полилиния 8"/>
            <p:cNvSpPr/>
            <p:nvPr/>
          </p:nvSpPr>
          <p:spPr bwMode="auto">
            <a:xfrm>
              <a:off x="10177176" y="7490560"/>
              <a:ext cx="4548249" cy="1576912"/>
            </a:xfrm>
            <a:custGeom>
              <a:avLst/>
              <a:gdLst>
                <a:gd name="connsiteX0" fmla="*/ 0 w 4548249"/>
                <a:gd name="connsiteY0" fmla="*/ 1576912 h 1576912"/>
                <a:gd name="connsiteX1" fmla="*/ 1721922 w 4548249"/>
                <a:gd name="connsiteY1" fmla="*/ 9370 h 1576912"/>
                <a:gd name="connsiteX2" fmla="*/ 4548249 w 4548249"/>
                <a:gd name="connsiteY2" fmla="*/ 1042523 h 15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8249" h="1576912">
                  <a:moveTo>
                    <a:pt x="0" y="1576912"/>
                  </a:moveTo>
                  <a:cubicBezTo>
                    <a:pt x="481940" y="837673"/>
                    <a:pt x="963881" y="98435"/>
                    <a:pt x="1721922" y="9370"/>
                  </a:cubicBezTo>
                  <a:cubicBezTo>
                    <a:pt x="2479964" y="-79695"/>
                    <a:pt x="3514106" y="481414"/>
                    <a:pt x="4548249" y="1042523"/>
                  </a:cubicBezTo>
                </a:path>
              </a:pathLst>
            </a:custGeom>
            <a:ln w="762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03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6.17284E-7 L 0.00131 -0.04938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5400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>
          <a:xfrm>
            <a:off x="304800" y="266699"/>
            <a:ext cx="17678400" cy="1780103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Результаты мониторинга отчётов о самообследовании ГБОУ в области оценки качества </a:t>
            </a:r>
            <a:r>
              <a:rPr lang="ru-RU" sz="3400" b="1" dirty="0">
                <a:latin typeface="Arial Narrow" panose="020B0606020202030204" pitchFamily="34" charset="0"/>
              </a:rPr>
              <a:t>образования </a:t>
            </a:r>
            <a:r>
              <a:rPr lang="ru-RU" sz="3400" b="1" dirty="0" smtClean="0">
                <a:latin typeface="Arial Narrow" panose="020B0606020202030204" pitchFamily="34" charset="0"/>
              </a:rPr>
              <a:t>(Санкт-Петербургский центр </a:t>
            </a:r>
            <a:r>
              <a:rPr lang="ru-RU" sz="3400" b="1" dirty="0">
                <a:latin typeface="Arial Narrow" panose="020B0606020202030204" pitchFamily="34" charset="0"/>
              </a:rPr>
              <a:t>оценки качества образования и информационных </a:t>
            </a:r>
            <a:r>
              <a:rPr lang="ru-RU" sz="3400" b="1" dirty="0" smtClean="0">
                <a:latin typeface="Arial Narrow" panose="020B0606020202030204" pitchFamily="34" charset="0"/>
              </a:rPr>
              <a:t>технологий)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530" y="2247900"/>
            <a:ext cx="1703613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8000"/>
              </a:lnSpc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</a:rPr>
              <a:t>приняли участие 100 ГБОУ из всех районов СПб (в </a:t>
            </a:r>
            <a:r>
              <a:rPr lang="ru-RU" sz="3000" dirty="0" err="1" smtClean="0">
                <a:latin typeface="Arial Narrow" panose="020B0606020202030204" pitchFamily="34" charset="0"/>
              </a:rPr>
              <a:t>т.ч</a:t>
            </a:r>
            <a:r>
              <a:rPr lang="ru-RU" sz="3000" dirty="0" smtClean="0">
                <a:latin typeface="Arial Narrow" panose="020B0606020202030204" pitchFamily="34" charset="0"/>
              </a:rPr>
              <a:t>., 23 гимназии и 15 лицеев)</a:t>
            </a:r>
          </a:p>
          <a:p>
            <a:pPr marL="457200" indent="-457200" algn="just">
              <a:lnSpc>
                <a:spcPct val="108000"/>
              </a:lnSpc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08000"/>
              </a:lnSpc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</a:rPr>
              <a:t>из Невского района приняли участие </a:t>
            </a:r>
            <a:r>
              <a:rPr lang="ru-RU" sz="3000" b="1" dirty="0" smtClean="0">
                <a:latin typeface="Arial Narrow" panose="020B0606020202030204" pitchFamily="34" charset="0"/>
              </a:rPr>
              <a:t>7</a:t>
            </a:r>
            <a:r>
              <a:rPr lang="ru-RU" sz="3000" dirty="0" smtClean="0">
                <a:latin typeface="Arial Narrow" panose="020B0606020202030204" pitchFamily="34" charset="0"/>
              </a:rPr>
              <a:t> ГБОУ</a:t>
            </a:r>
          </a:p>
          <a:p>
            <a:pPr marL="457200" indent="-457200" algn="just">
              <a:lnSpc>
                <a:spcPct val="108000"/>
              </a:lnSpc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457200" indent="-457200" algn="just" fontAlgn="t">
              <a:lnSpc>
                <a:spcPct val="108000"/>
              </a:lnSpc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</a:rPr>
              <a:t>показатели мониторинга:</a:t>
            </a:r>
          </a:p>
          <a:p>
            <a:pPr lvl="2" algn="just" fontAlgn="t">
              <a:lnSpc>
                <a:spcPct val="108000"/>
              </a:lnSpc>
            </a:pP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раздела о функционировании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ВСОКО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>
              <a:lnSpc>
                <a:spcPct val="108000"/>
              </a:lnSpc>
            </a:pPr>
            <a:r>
              <a:rPr lang="ru-RU" sz="3000" dirty="0">
                <a:latin typeface="Arial Narrow" panose="020B0606020202030204" pitchFamily="34" charset="0"/>
              </a:rPr>
              <a:t>2. </a:t>
            </a:r>
            <a:r>
              <a:rPr lang="ru-RU" sz="3000" dirty="0" smtClean="0">
                <a:latin typeface="Arial Narrow" panose="020B0606020202030204" pitchFamily="34" charset="0"/>
              </a:rPr>
              <a:t>о</a:t>
            </a:r>
            <a:r>
              <a:rPr lang="ru-RU" sz="3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писание </a:t>
            </a:r>
            <a:r>
              <a:rPr lang="ru-RU" sz="3000" dirty="0">
                <a:latin typeface="Arial Narrow" panose="020B0606020202030204" pitchFamily="34" charset="0"/>
                <a:cs typeface="Arial" panose="020B0604020202020204" pitchFamily="34" charset="0"/>
              </a:rPr>
              <a:t>работы по актуализации ЛНА, относящихся к </a:t>
            </a:r>
            <a:r>
              <a:rPr lang="ru-RU" sz="3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ВСОКО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 fontAlgn="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описание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мероприятий, направленных на обеспечение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объективности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4.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анализа результатов внутренних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оценочных процедур (ОП)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5.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динамического анализа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6.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сравнительного анализа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7.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выводов по результатам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8.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элементов анализа в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выводах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9.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рекомендаций по результатам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</a:t>
            </a:r>
            <a:endParaRPr lang="ru-RU" sz="3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108000"/>
              </a:lnSpc>
            </a:pP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10.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3000" kern="100" dirty="0">
                <a:latin typeface="Arial Narrow" panose="020B0606020202030204" pitchFamily="34" charset="0"/>
                <a:cs typeface="Arial" panose="020B0604020202020204" pitchFamily="34" charset="0"/>
              </a:rPr>
              <a:t>взаимосвязи рекомендаций с </a:t>
            </a:r>
            <a:r>
              <a:rPr lang="ru-RU" sz="3000" kern="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выводами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9829800" y="6819900"/>
            <a:ext cx="3323549" cy="32004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8000"/>
              </a:lnSpc>
            </a:pPr>
            <a:r>
              <a:rPr lang="ru-RU" sz="3000" dirty="0" smtClean="0">
                <a:latin typeface="Arial Narrow" panose="020B0606020202030204" pitchFamily="34" charset="0"/>
              </a:rPr>
              <a:t>по каждому показателю можно было получить 1 балл, всего – 10 баллов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0" y="2266122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732919"/>
              </p:ext>
            </p:extLst>
          </p:nvPr>
        </p:nvGraphicFramePr>
        <p:xfrm>
          <a:off x="2" y="1615451"/>
          <a:ext cx="18288000" cy="810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19"/>
          <p:cNvSpPr/>
          <p:nvPr/>
        </p:nvSpPr>
        <p:spPr bwMode="auto">
          <a:xfrm>
            <a:off x="304800" y="292981"/>
            <a:ext cx="172974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>
                <a:latin typeface="Arial Narrow" panose="020B0606020202030204" pitchFamily="34" charset="0"/>
              </a:rPr>
              <a:t>Результаты мониторинга в </a:t>
            </a:r>
            <a:r>
              <a:rPr lang="ru-RU" sz="3400" b="1" dirty="0" smtClean="0">
                <a:latin typeface="Arial Narrow" panose="020B0606020202030204" pitchFamily="34" charset="0"/>
              </a:rPr>
              <a:t>баллах (</a:t>
            </a:r>
            <a:r>
              <a:rPr lang="en-US" sz="3400" b="1" dirty="0" smtClean="0">
                <a:latin typeface="Arial Narrow" panose="020B0606020202030204" pitchFamily="34" charset="0"/>
              </a:rPr>
              <a:t>max</a:t>
            </a:r>
            <a:r>
              <a:rPr lang="ru-RU" sz="3400" b="1" dirty="0" smtClean="0">
                <a:latin typeface="Arial Narrow" panose="020B0606020202030204" pitchFamily="34" charset="0"/>
              </a:rPr>
              <a:t> – 10 баллов)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6143045"/>
              </p:ext>
            </p:extLst>
          </p:nvPr>
        </p:nvGraphicFramePr>
        <p:xfrm>
          <a:off x="431694" y="1471093"/>
          <a:ext cx="17094306" cy="845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eeform 19"/>
          <p:cNvSpPr/>
          <p:nvPr/>
        </p:nvSpPr>
        <p:spPr bwMode="auto">
          <a:xfrm>
            <a:off x="228600" y="342900"/>
            <a:ext cx="17297400" cy="6858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>
                <a:latin typeface="Arial Narrow" panose="020B0606020202030204" pitchFamily="34" charset="0"/>
              </a:rPr>
              <a:t>В рамках ВСОКО проводится оценка качества:</a:t>
            </a:r>
          </a:p>
        </p:txBody>
      </p:sp>
    </p:spTree>
    <p:extLst>
      <p:ext uri="{BB962C8B-B14F-4D97-AF65-F5344CB8AC3E}">
        <p14:creationId xmlns:p14="http://schemas.microsoft.com/office/powerpoint/2010/main" val="890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"/>
          <p:cNvSpPr/>
          <p:nvPr/>
        </p:nvSpPr>
        <p:spPr bwMode="auto">
          <a:xfrm>
            <a:off x="228600" y="342900"/>
            <a:ext cx="17907000" cy="9906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>
                <a:latin typeface="Arial Narrow" panose="020B0606020202030204" pitchFamily="34" charset="0"/>
              </a:rPr>
              <a:t>Возможная структура </a:t>
            </a:r>
            <a:r>
              <a:rPr lang="ru-RU" sz="3400" b="1" dirty="0" smtClean="0">
                <a:latin typeface="Arial Narrow" panose="020B0606020202030204" pitchFamily="34" charset="0"/>
              </a:rPr>
              <a:t>раздела «Оценка </a:t>
            </a:r>
            <a:r>
              <a:rPr lang="ru-RU" sz="3400" b="1" dirty="0">
                <a:latin typeface="Arial Narrow" panose="020B0606020202030204" pitchFamily="34" charset="0"/>
              </a:rPr>
              <a:t>функционирования </a:t>
            </a:r>
            <a:r>
              <a:rPr lang="ru-RU" sz="3400" b="1" dirty="0" smtClean="0">
                <a:latin typeface="Arial Narrow" panose="020B0606020202030204" pitchFamily="34" charset="0"/>
              </a:rPr>
              <a:t>ВСОКО»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sp>
        <p:nvSpPr>
          <p:cNvPr id="6" name="Объект 2"/>
          <p:cNvSpPr txBox="1"/>
          <p:nvPr/>
        </p:nvSpPr>
        <p:spPr bwMode="auto">
          <a:xfrm>
            <a:off x="209227" y="1485900"/>
            <a:ext cx="17907000" cy="8116068"/>
          </a:xfrm>
          <a:prstGeom prst="rect">
            <a:avLst/>
          </a:prstGeom>
        </p:spPr>
        <p:txBody>
          <a:bodyPr vert="horz" lIns="137160" tIns="68580" rIns="137160" bIns="68580" rtlCol="0">
            <a:sp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Вводная часть: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организационная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структура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 ВСОКО в общеобразовательной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организации</a:t>
            </a: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документы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,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регламентирующие ВСОКО, их актуализация в отчётный период (при необходимости)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цель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и задачи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</a:t>
            </a: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b="1" dirty="0">
                <a:latin typeface="Arial Narrow" panose="020B0606020202030204" pitchFamily="34" charset="0"/>
                <a:cs typeface="Arial"/>
              </a:rPr>
              <a:t>инструменты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Основная часть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: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endParaRPr sz="3000" dirty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>
                <a:latin typeface="Arial Narrow" panose="020B0606020202030204" pitchFamily="34" charset="0"/>
                <a:cs typeface="Arial"/>
              </a:rPr>
              <a:t>выполнение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плана работы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организации по обеспечению функционирования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 в отчётный период</a:t>
            </a: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>
                <a:latin typeface="Arial Narrow" panose="020B0606020202030204" pitchFamily="34" charset="0"/>
                <a:cs typeface="Arial"/>
              </a:rPr>
              <a:t>основные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управленческие решения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, принятые на основании результатов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</a:t>
            </a: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обеспечение объективности ВСОКО</a:t>
            </a:r>
          </a:p>
          <a:p>
            <a:pPr marL="457200" indent="-457200"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algn="just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defRPr/>
            </a:pP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Дополнительно:</a:t>
            </a:r>
          </a:p>
          <a:p>
            <a:pPr marL="457200" indent="-457200" algn="l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степень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информированности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 участников образовательных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отношений</a:t>
            </a:r>
            <a:br>
              <a:rPr lang="ru-RU" sz="3000" dirty="0" smtClean="0">
                <a:latin typeface="Arial Narrow" panose="020B0606020202030204" pitchFamily="34" charset="0"/>
                <a:cs typeface="Arial"/>
              </a:rPr>
            </a:b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функционировании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/>
          <p:nvPr/>
        </p:nvSpPr>
        <p:spPr bwMode="auto">
          <a:xfrm>
            <a:off x="443589" y="1790700"/>
            <a:ext cx="17259300" cy="8229600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итоги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внешних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оценочных процедур (не только непосредственно, результаты, но и, например, выбор предмета для сдачи ЕГЭ в разрезе профиля обучения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)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результаты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внутренних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оценочных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процедур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оценка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объективности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оценочных процедур (например, внешние мониторинги графиков оценочных процедур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)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показатели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самодиагностики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 рамках проекта Школа Минпросвещения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России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результаты независимой оценки качества условий организации образовательной деятельности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(НОК УООД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)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показатели выполнения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программы развития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ГБОУ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анализ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повышения квалификации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педагогов и управленческих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кадров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данные ежегодных </a:t>
            </a:r>
            <a:r>
              <a:rPr lang="ru-RU" sz="3000" b="1" dirty="0" smtClean="0">
                <a:latin typeface="Arial Narrow" panose="020B0606020202030204" pitchFamily="34" charset="0"/>
                <a:cs typeface="Arial"/>
              </a:rPr>
              <a:t>мониторингов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(например, мониторинг самоопределения выпускников, социальные паспорта школ и др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.)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социологические </a:t>
            </a:r>
            <a:r>
              <a:rPr lang="ru-RU" sz="3000" b="1" dirty="0">
                <a:latin typeface="Arial Narrow" panose="020B0606020202030204" pitchFamily="34" charset="0"/>
                <a:cs typeface="Arial"/>
              </a:rPr>
              <a:t>опросы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 участников образовательных отношений с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целью</a:t>
            </a:r>
            <a:br>
              <a:rPr lang="ru-RU" sz="3000" dirty="0" smtClean="0">
                <a:latin typeface="Arial Narrow" panose="020B0606020202030204" pitchFamily="34" charset="0"/>
                <a:cs typeface="Arial"/>
              </a:rPr>
            </a:b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установления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степени удовлетворенности деятельностью образовательной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организации</a:t>
            </a: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другие данные…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sz="3000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3000" b="1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6" name="Freeform 19"/>
          <p:cNvSpPr/>
          <p:nvPr/>
        </p:nvSpPr>
        <p:spPr>
          <a:xfrm>
            <a:off x="685800" y="342900"/>
            <a:ext cx="172974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Для анализа функционирования ВСОКО можно использовать следующие данные: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7198" y="3162300"/>
            <a:ext cx="17143997" cy="320040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  <a:hlinkClick r:id="rId2"/>
              </a:rPr>
              <a:t>Приказ </a:t>
            </a:r>
            <a:r>
              <a:rPr lang="ru-RU" sz="3000" dirty="0">
                <a:latin typeface="Arial Narrow" panose="020B0606020202030204" pitchFamily="34" charset="0"/>
                <a:hlinkClick r:id="rId2"/>
              </a:rPr>
              <a:t>Министерства образования и науки Российской Федерации от 10 декабря 2013 г. N 1324</a:t>
            </a:r>
            <a:r>
              <a:rPr lang="ru-RU" sz="3000" dirty="0">
                <a:latin typeface="Arial Narrow" panose="020B0606020202030204" pitchFamily="34" charset="0"/>
              </a:rPr>
              <a:t/>
            </a:r>
            <a:br>
              <a:rPr lang="ru-RU" sz="3000" dirty="0">
                <a:latin typeface="Arial Narrow" panose="020B0606020202030204" pitchFamily="34" charset="0"/>
              </a:rPr>
            </a:br>
            <a:r>
              <a:rPr lang="ru-RU" sz="3000" dirty="0">
                <a:latin typeface="Arial Narrow" panose="020B0606020202030204" pitchFamily="34" charset="0"/>
              </a:rPr>
              <a:t>Об утверждении показателей деятельности образовательной организации, подлежащей </a:t>
            </a:r>
            <a:r>
              <a:rPr lang="ru-RU" sz="3000" dirty="0" smtClean="0">
                <a:latin typeface="Arial Narrow" panose="020B0606020202030204" pitchFamily="34" charset="0"/>
              </a:rPr>
              <a:t>самообследованию</a:t>
            </a:r>
            <a:r>
              <a:rPr lang="ru-RU" sz="3000" dirty="0">
                <a:latin typeface="Arial Narrow" panose="020B0606020202030204" pitchFamily="34" charset="0"/>
              </a:rPr>
              <a:t/>
            </a:r>
            <a:br>
              <a:rPr lang="ru-RU" sz="3000" dirty="0">
                <a:latin typeface="Arial Narrow" panose="020B0606020202030204" pitchFamily="34" charset="0"/>
              </a:rPr>
            </a:br>
            <a:r>
              <a:rPr lang="ru-RU" sz="3000" dirty="0">
                <a:latin typeface="Arial Narrow" panose="020B0606020202030204" pitchFamily="34" charset="0"/>
              </a:rPr>
              <a:t> </a:t>
            </a:r>
          </a:p>
          <a:p>
            <a:pPr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  <a:hlinkClick r:id="rId3"/>
              </a:rPr>
              <a:t>Приказ </a:t>
            </a:r>
            <a:r>
              <a:rPr lang="ru-RU" sz="3000" dirty="0">
                <a:latin typeface="Arial Narrow" panose="020B0606020202030204" pitchFamily="34" charset="0"/>
                <a:hlinkClick r:id="rId3"/>
              </a:rPr>
              <a:t>Министерства образования и науки Российской Федерации от 14 июня 2013 г. N 462</a:t>
            </a:r>
            <a:r>
              <a:rPr lang="ru-RU" sz="3000" dirty="0">
                <a:latin typeface="Arial Narrow" panose="020B0606020202030204" pitchFamily="34" charset="0"/>
              </a:rPr>
              <a:t/>
            </a:r>
            <a:br>
              <a:rPr lang="ru-RU" sz="3000" dirty="0">
                <a:latin typeface="Arial Narrow" panose="020B0606020202030204" pitchFamily="34" charset="0"/>
              </a:rPr>
            </a:br>
            <a:r>
              <a:rPr lang="ru-RU" sz="3000" dirty="0">
                <a:latin typeface="Arial Narrow" panose="020B0606020202030204" pitchFamily="34" charset="0"/>
              </a:rPr>
              <a:t>Об утверждении порядка проведения </a:t>
            </a:r>
            <a:r>
              <a:rPr lang="ru-RU" sz="3000" dirty="0" err="1">
                <a:latin typeface="Arial Narrow" panose="020B0606020202030204" pitchFamily="34" charset="0"/>
              </a:rPr>
              <a:t>самообследования</a:t>
            </a:r>
            <a:r>
              <a:rPr lang="ru-RU" sz="3000" dirty="0">
                <a:latin typeface="Arial Narrow" panose="020B0606020202030204" pitchFamily="34" charset="0"/>
              </a:rPr>
              <a:t> образовательной организацией</a:t>
            </a:r>
          </a:p>
          <a:p>
            <a:endParaRPr lang="ru-RU" dirty="0"/>
          </a:p>
        </p:txBody>
      </p:sp>
      <p:sp>
        <p:nvSpPr>
          <p:cNvPr id="5" name="Freeform 19"/>
          <p:cNvSpPr/>
          <p:nvPr/>
        </p:nvSpPr>
        <p:spPr>
          <a:xfrm>
            <a:off x="570497" y="462089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Самообследование образовательных организаций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55962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/>
          <p:nvPr/>
        </p:nvSpPr>
        <p:spPr bwMode="auto">
          <a:xfrm>
            <a:off x="424539" y="1866900"/>
            <a:ext cx="17259300" cy="6809556"/>
          </a:xfrm>
          <a:prstGeom prst="rect">
            <a:avLst/>
          </a:prstGeom>
        </p:spPr>
        <p:txBody>
          <a:bodyPr vert="horz" lIns="137160" tIns="68580" rIns="137160" bIns="68580" rtlCol="0" anchor="t">
            <a:sp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используем относительные величины (%), т.к. это позволяет сделать более объективную оценку и корректно провести сравнительный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и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динамический анализ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однако, в случае если данные слишком малы (например, доли процента) и достаточно локализованы (например, всего в одном классе), имеет смысл оперировать абсолютными величинами (например, 1 учащийся от всей школы)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от года к году в основе анализа должен быть один и тот же набор данных для того, чтобы можно было осуществить динамический анализ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оцифровываем процессы для того, чтобы их измерить, но не забываем, что стоит за цифрами (корректность измерений и выводов!)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ВСОКО - инструмент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управления на основе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данных</a:t>
            </a: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6" name="Freeform 19"/>
          <p:cNvSpPr/>
          <p:nvPr/>
        </p:nvSpPr>
        <p:spPr>
          <a:xfrm>
            <a:off x="424539" y="571500"/>
            <a:ext cx="172974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При анализе данных важно: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8496300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 bwMode="auto">
          <a:xfrm>
            <a:off x="437997" y="1177549"/>
            <a:ext cx="15882261" cy="714375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во ВСОКО школы № ХХХ заложено измерение </a:t>
            </a:r>
            <a:r>
              <a:rPr lang="ru-RU" sz="3000" dirty="0" err="1" smtClean="0">
                <a:latin typeface="Arial Narrow" panose="020B0606020202030204" pitchFamily="34" charset="0"/>
                <a:cs typeface="Arial"/>
              </a:rPr>
              <a:t>вовлечённости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родителей в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образовательный процесс</a:t>
            </a:r>
          </a:p>
        </p:txBody>
      </p:sp>
      <p:sp>
        <p:nvSpPr>
          <p:cNvPr id="8" name="Freeform 19"/>
          <p:cNvSpPr/>
          <p:nvPr/>
        </p:nvSpPr>
        <p:spPr bwMode="auto">
          <a:xfrm>
            <a:off x="457875" y="164589"/>
            <a:ext cx="16840200" cy="9144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Пример анализа данных в рамках ВСОКО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875" y="1280179"/>
            <a:ext cx="3505200" cy="1857756"/>
          </a:xfrm>
          <a:prstGeom prst="rect">
            <a:avLst/>
          </a:prstGeom>
        </p:spPr>
      </p:pic>
      <p:sp>
        <p:nvSpPr>
          <p:cNvPr id="7" name="Объект 2"/>
          <p:cNvSpPr txBox="1"/>
          <p:nvPr/>
        </p:nvSpPr>
        <p:spPr bwMode="auto">
          <a:xfrm>
            <a:off x="494759" y="3848518"/>
            <a:ext cx="17421224" cy="1218543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как провести сравнительный анализ? </a:t>
            </a:r>
            <a:r>
              <a:rPr lang="ru-RU" dirty="0" smtClean="0">
                <a:latin typeface="Arial Narrow" panose="020B0606020202030204" pitchFamily="34" charset="0"/>
                <a:cs typeface="Arial"/>
              </a:rPr>
              <a:t>(данных по другим школам нет, можно «вручную» посмотреть их </a:t>
            </a:r>
            <a:r>
              <a:rPr lang="ru-RU" dirty="0" err="1" smtClean="0">
                <a:latin typeface="Arial Narrow" panose="020B0606020202030204" pitchFamily="34" charset="0"/>
                <a:cs typeface="Arial"/>
              </a:rPr>
              <a:t>паблики</a:t>
            </a:r>
            <a:r>
              <a:rPr lang="ru-RU" dirty="0" smtClean="0">
                <a:latin typeface="Arial Narrow" panose="020B0606020202030204" pitchFamily="34" charset="0"/>
                <a:cs typeface="Arial"/>
              </a:rPr>
              <a:t>, но нужно относительное число – количество подписчиков к количеству детей в школе; например, в </a:t>
            </a:r>
            <a:r>
              <a:rPr lang="ru-RU" dirty="0" err="1" smtClean="0">
                <a:latin typeface="Arial Narrow" panose="020B0606020202030204" pitchFamily="34" charset="0"/>
                <a:cs typeface="Arial"/>
              </a:rPr>
              <a:t>паблике</a:t>
            </a:r>
            <a:r>
              <a:rPr lang="ru-RU" dirty="0" smtClean="0">
                <a:latin typeface="Arial Narrow" panose="020B0606020202030204" pitchFamily="34" charset="0"/>
                <a:cs typeface="Arial"/>
              </a:rPr>
              <a:t> ГБОУ №707 - </a:t>
            </a:r>
            <a:r>
              <a:rPr lang="ru-RU" dirty="0">
                <a:latin typeface="Arial Narrow" panose="020B0606020202030204" pitchFamily="34" charset="0"/>
                <a:cs typeface="Arial"/>
              </a:rPr>
              <a:t>6 </a:t>
            </a:r>
            <a:r>
              <a:rPr lang="ru-RU" dirty="0" smtClean="0">
                <a:latin typeface="Arial Narrow" panose="020B0606020202030204" pitchFamily="34" charset="0"/>
                <a:cs typeface="Arial"/>
              </a:rPr>
              <a:t>378 подписчиков)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Объект 2"/>
          <p:cNvSpPr txBox="1"/>
          <p:nvPr/>
        </p:nvSpPr>
        <p:spPr bwMode="auto">
          <a:xfrm>
            <a:off x="504627" y="2589164"/>
            <a:ext cx="12960503" cy="73304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 2023 г. в школе №</a:t>
            </a:r>
            <a:r>
              <a:rPr lang="en-US" sz="3000" dirty="0" smtClean="0">
                <a:latin typeface="Arial Narrow" panose="020B0606020202030204" pitchFamily="34" charset="0"/>
                <a:cs typeface="Arial"/>
              </a:rPr>
              <a:t>XXX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– 1500 подписчиков, каждый год количество растёт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0" name="Объект 2"/>
          <p:cNvSpPr txBox="1"/>
          <p:nvPr/>
        </p:nvSpPr>
        <p:spPr bwMode="auto">
          <a:xfrm>
            <a:off x="476924" y="1815358"/>
            <a:ext cx="14510661" cy="71932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один из показателей: динамика количества родителей, состоящих в </a:t>
            </a:r>
            <a:r>
              <a:rPr lang="ru-RU" sz="3000" dirty="0" err="1" smtClean="0">
                <a:latin typeface="Arial Narrow" panose="020B0606020202030204" pitchFamily="34" charset="0"/>
                <a:cs typeface="Arial"/>
              </a:rPr>
              <a:t>госпаблике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школы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>
              <a:latin typeface="Arial Narrow" panose="020B0606020202030204" pitchFamily="34" charset="0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" name="Freeform 19"/>
          <p:cNvSpPr/>
          <p:nvPr/>
        </p:nvSpPr>
        <p:spPr bwMode="auto">
          <a:xfrm>
            <a:off x="6781800" y="3352067"/>
            <a:ext cx="3979542" cy="619605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8000"/>
              </a:lnSpc>
            </a:pPr>
            <a:r>
              <a:rPr lang="ru-RU" sz="3000" dirty="0" smtClean="0">
                <a:latin typeface="Arial Narrow" panose="020B0606020202030204" pitchFamily="34" charset="0"/>
              </a:rPr>
              <a:t>Однако, есть вопросы: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408784" y="4898253"/>
            <a:ext cx="11362505" cy="70008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сколько из участников </a:t>
            </a:r>
            <a:r>
              <a:rPr lang="ru-RU" sz="3000" dirty="0" err="1" smtClean="0">
                <a:latin typeface="Arial Narrow" panose="020B0606020202030204" pitchFamily="34" charset="0"/>
                <a:cs typeface="Arial"/>
              </a:rPr>
              <a:t>паблика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– непосредственно родители учеников?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364101" y="8602703"/>
            <a:ext cx="17192626" cy="124698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как учесть родителя, который не вступил</a:t>
            </a:r>
            <a:br>
              <a:rPr lang="ru-RU" sz="3000" dirty="0" smtClean="0">
                <a:latin typeface="Arial Narrow" panose="020B0606020202030204" pitchFamily="34" charset="0"/>
                <a:cs typeface="Arial"/>
              </a:rPr>
            </a:b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в паблик, т.к. уже там был в силу того, что старший ребёнок уже учится в школе?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668000" y="7169485"/>
            <a:ext cx="2859483" cy="965084"/>
            <a:chOff x="11954848" y="7099359"/>
            <a:chExt cx="2859483" cy="96508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54848" y="7120273"/>
              <a:ext cx="1501730" cy="84472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4997" r="10625" b="8438"/>
            <a:stretch/>
          </p:blipFill>
          <p:spPr>
            <a:xfrm flipH="1">
              <a:off x="13591046" y="7099359"/>
              <a:ext cx="1223285" cy="96508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61081" y="7223149"/>
            <a:ext cx="3757820" cy="1984790"/>
            <a:chOff x="9361135" y="7373897"/>
            <a:chExt cx="3757820" cy="19847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43946" y="7373897"/>
              <a:ext cx="1772326" cy="99693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135" y="7920348"/>
              <a:ext cx="1950518" cy="109716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8437" y="8261520"/>
              <a:ext cx="1950518" cy="1097167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5989" r="23352" b="3359"/>
          <a:stretch/>
        </p:blipFill>
        <p:spPr>
          <a:xfrm>
            <a:off x="12941240" y="8110772"/>
            <a:ext cx="1404759" cy="1556041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64101" y="7451503"/>
            <a:ext cx="8034904" cy="70008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как учесть двух родителей одного ученика?</a:t>
            </a: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364101" y="7969206"/>
            <a:ext cx="8034904" cy="70008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как учесть одного родителя двойняшек?</a:t>
            </a:r>
          </a:p>
        </p:txBody>
      </p:sp>
      <p:sp>
        <p:nvSpPr>
          <p:cNvPr id="21" name="Объект 2"/>
          <p:cNvSpPr txBox="1"/>
          <p:nvPr/>
        </p:nvSpPr>
        <p:spPr bwMode="auto">
          <a:xfrm>
            <a:off x="408784" y="5475076"/>
            <a:ext cx="17242209" cy="1083595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buFont typeface="Wingdings" panose="05000000000000000000" pitchFamily="2" charset="2"/>
              <a:buChar char="v"/>
              <a:defRPr/>
            </a:pPr>
            <a:r>
              <a:rPr lang="ru-RU" sz="3000" dirty="0">
                <a:latin typeface="Arial Narrow" panose="020B0606020202030204" pitchFamily="34" charset="0"/>
                <a:cs typeface="Arial"/>
              </a:rPr>
              <a:t>как 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корректно провести динамический </a:t>
            </a:r>
            <a:r>
              <a:rPr lang="ru-RU" sz="3000" dirty="0">
                <a:latin typeface="Arial Narrow" panose="020B0606020202030204" pitchFamily="34" charset="0"/>
                <a:cs typeface="Arial"/>
              </a:rPr>
              <a:t>анализ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? </a:t>
            </a:r>
            <a:r>
              <a:rPr lang="ru-RU" dirty="0" smtClean="0">
                <a:latin typeface="Arial Narrow" panose="020B0606020202030204" pitchFamily="34" charset="0"/>
                <a:cs typeface="Arial"/>
              </a:rPr>
              <a:t>(кто-то потихоньку добавляется, родители выпускников не покидают паблик - положительная динамика вроде бы есть?)</a:t>
            </a:r>
            <a:endParaRPr lang="ru-RU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4" name="Объект 2"/>
          <p:cNvSpPr txBox="1"/>
          <p:nvPr/>
        </p:nvSpPr>
        <p:spPr bwMode="auto">
          <a:xfrm>
            <a:off x="494759" y="9559049"/>
            <a:ext cx="17192626" cy="70008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+ анализ статистики охватов, обратная связь о </a:t>
            </a:r>
            <a:r>
              <a:rPr lang="ru-RU" sz="3000" dirty="0" err="1" smtClean="0">
                <a:latin typeface="Arial Narrow" panose="020B0606020202030204" pitchFamily="34" charset="0"/>
                <a:cs typeface="Arial"/>
              </a:rPr>
              <a:t>паблике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и т.д.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00B6DA"/>
              </a:buClr>
              <a:defRPr/>
            </a:pPr>
            <a:endParaRPr lang="ru-RU" sz="3000" dirty="0" smtClean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5" name="Объект 2"/>
          <p:cNvSpPr txBox="1"/>
          <p:nvPr/>
        </p:nvSpPr>
        <p:spPr bwMode="auto">
          <a:xfrm>
            <a:off x="437997" y="6467954"/>
            <a:ext cx="17421224" cy="1085592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считаем отношение новых участников </a:t>
            </a:r>
            <a:r>
              <a:rPr lang="ru-RU" sz="3000" dirty="0" err="1" smtClean="0">
                <a:latin typeface="Arial Narrow" panose="020B0606020202030204" pitchFamily="34" charset="0"/>
                <a:cs typeface="Arial"/>
              </a:rPr>
              <a:t>паблика</a:t>
            </a:r>
            <a:r>
              <a:rPr lang="ru-RU" sz="3000" dirty="0" smtClean="0">
                <a:latin typeface="Arial Narrow" panose="020B0606020202030204" pitchFamily="34" charset="0"/>
                <a:cs typeface="Arial"/>
              </a:rPr>
              <a:t> к количеству первоклассников сразу после первого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5459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 animBg="1"/>
      <p:bldP spid="12" grpId="0"/>
      <p:bldP spid="13" grpId="0"/>
      <p:bldP spid="19" grpId="0"/>
      <p:bldP spid="20" grpId="0"/>
      <p:bldP spid="21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5960520"/>
            <a:ext cx="9410700" cy="674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 Narrow" panose="020B0606020202030204" pitchFamily="34" charset="0"/>
              </a:rPr>
              <a:t>Как оценить функционирование ВСОКО? Возможный вариант:</a:t>
            </a:r>
            <a:endParaRPr lang="ru-RU" sz="3000" dirty="0">
              <a:latin typeface="Arial Narrow" panose="020B0606020202030204" pitchFamily="34" charset="0"/>
            </a:endParaRPr>
          </a:p>
          <a:p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3409" y="1045382"/>
            <a:ext cx="6128842" cy="563190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97650"/>
              </p:ext>
            </p:extLst>
          </p:nvPr>
        </p:nvGraphicFramePr>
        <p:xfrm>
          <a:off x="228600" y="6819900"/>
          <a:ext cx="17673651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766141771"/>
                    </a:ext>
                  </a:extLst>
                </a:gridCol>
                <a:gridCol w="4491039">
                  <a:extLst>
                    <a:ext uri="{9D8B030D-6E8A-4147-A177-3AD203B41FA5}">
                      <a16:colId xmlns:a16="http://schemas.microsoft.com/office/drawing/2014/main" val="40299532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99142519"/>
                    </a:ext>
                  </a:extLst>
                </a:gridCol>
                <a:gridCol w="4043361">
                  <a:extLst>
                    <a:ext uri="{9D8B030D-6E8A-4147-A177-3AD203B41FA5}">
                      <a16:colId xmlns:a16="http://schemas.microsoft.com/office/drawing/2014/main" val="2443509397"/>
                    </a:ext>
                  </a:extLst>
                </a:gridCol>
                <a:gridCol w="1524002">
                  <a:extLst>
                    <a:ext uri="{9D8B030D-6E8A-4147-A177-3AD203B41FA5}">
                      <a16:colId xmlns:a16="http://schemas.microsoft.com/office/drawing/2014/main" val="14254419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35743821"/>
                    </a:ext>
                  </a:extLst>
                </a:gridCol>
                <a:gridCol w="3729049">
                  <a:extLst>
                    <a:ext uri="{9D8B030D-6E8A-4147-A177-3AD203B41FA5}">
                      <a16:colId xmlns:a16="http://schemas.microsoft.com/office/drawing/2014/main" val="3999474655"/>
                    </a:ext>
                  </a:extLst>
                </a:gridCol>
              </a:tblGrid>
              <a:tr h="182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Arial Narrow" panose="020B0606020202030204" pitchFamily="34" charset="0"/>
                        </a:rPr>
                        <a:t>Показатель ВСОКО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По итогам 2023 г.: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По итогам 2024 г.: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153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значение</a:t>
                      </a:r>
                      <a:r>
                        <a:rPr lang="ru-RU" sz="2000" b="1" baseline="0" dirty="0" smtClean="0">
                          <a:latin typeface="Arial Narrow" panose="020B0606020202030204" pitchFamily="34" charset="0"/>
                        </a:rPr>
                        <a:t> показателя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принятые</a:t>
                      </a:r>
                      <a:r>
                        <a:rPr lang="ru-RU" sz="2000" b="1" baseline="0" dirty="0" smtClean="0">
                          <a:latin typeface="Arial Narrow" panose="020B0606020202030204" pitchFamily="34" charset="0"/>
                        </a:rPr>
                        <a:t> меры, управленческие решения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значение</a:t>
                      </a:r>
                      <a:r>
                        <a:rPr lang="ru-RU" sz="2000" b="1" baseline="0" dirty="0" smtClean="0">
                          <a:latin typeface="Arial Narrow" panose="020B0606020202030204" pitchFamily="34" charset="0"/>
                        </a:rPr>
                        <a:t> показателя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динамика по сравнению с 2023 г.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дополнительные меры / продолжение работы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(при необходимости)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5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2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3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…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98615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83475" y="2929343"/>
            <a:ext cx="11291888" cy="186398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latin typeface="Arial Narrow" panose="020B0606020202030204" pitchFamily="34" charset="0"/>
              </a:rPr>
              <a:t>ВСОКО – это не только про измерения, но и про преобразования!</a:t>
            </a:r>
            <a:endParaRPr lang="ru-RU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640309" y="33909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6304B"/>
                </a:solidFill>
                <a:latin typeface="Arial Narrow" panose="020B0606020202030204" pitchFamily="34" charset="0"/>
              </a:rPr>
              <a:t>Управленческий цикл</a:t>
            </a:r>
            <a:endParaRPr lang="ru-RU" sz="3000" i="1" dirty="0">
              <a:solidFill>
                <a:srgbClr val="06304B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reeform 19"/>
          <p:cNvSpPr/>
          <p:nvPr/>
        </p:nvSpPr>
        <p:spPr bwMode="auto">
          <a:xfrm>
            <a:off x="228600" y="190496"/>
            <a:ext cx="14478000" cy="9906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Функционирование ВСОКО как инструмента управления на основе данных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77089" r="2001" b="6410"/>
          <a:stretch/>
        </p:blipFill>
        <p:spPr>
          <a:xfrm>
            <a:off x="165417" y="5404692"/>
            <a:ext cx="7236804" cy="1512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3161" y="2709738"/>
            <a:ext cx="4602707" cy="3203484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8153400" y="6923610"/>
            <a:ext cx="6463373" cy="2146634"/>
            <a:chOff x="6960096" y="4549350"/>
            <a:chExt cx="3583085" cy="97351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960096" y="4549350"/>
              <a:ext cx="3583085" cy="9735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299872" y="5003387"/>
              <a:ext cx="1456289" cy="31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spc="750" dirty="0">
                  <a:solidFill>
                    <a:srgbClr val="992A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ВСОКО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29770" r="20644" b="47514"/>
          <a:stretch/>
        </p:blipFill>
        <p:spPr>
          <a:xfrm>
            <a:off x="9823415" y="3350789"/>
            <a:ext cx="6419270" cy="1126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76" y="5409267"/>
            <a:ext cx="8865731" cy="1503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9" b="14552"/>
          <a:stretch/>
        </p:blipFill>
        <p:spPr>
          <a:xfrm>
            <a:off x="7739844" y="4324625"/>
            <a:ext cx="9525918" cy="12275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91496" r="6672" b="5040"/>
          <a:stretch/>
        </p:blipFill>
        <p:spPr>
          <a:xfrm>
            <a:off x="8064299" y="5121764"/>
            <a:ext cx="8520482" cy="1643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" y="5021981"/>
            <a:ext cx="648072" cy="53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89" y="4835829"/>
            <a:ext cx="744002" cy="716391"/>
          </a:xfrm>
          <a:prstGeom prst="rect">
            <a:avLst/>
          </a:prstGeom>
        </p:spPr>
      </p:pic>
      <p:sp>
        <p:nvSpPr>
          <p:cNvPr id="17" name="Freeform 19"/>
          <p:cNvSpPr/>
          <p:nvPr/>
        </p:nvSpPr>
        <p:spPr bwMode="auto">
          <a:xfrm>
            <a:off x="286009" y="389926"/>
            <a:ext cx="14478000" cy="9906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8000"/>
              </a:lnSpc>
            </a:pPr>
            <a:r>
              <a:rPr lang="ru-RU" sz="3400" b="1" dirty="0" smtClean="0">
                <a:latin typeface="Arial Narrow" panose="020B0606020202030204" pitchFamily="34" charset="0"/>
              </a:rPr>
              <a:t>Роль ВСОКО в развитии образовательного учреждения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6836" y="2124710"/>
            <a:ext cx="17301882" cy="629538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Arial Narrow" panose="020B0606020202030204" pitchFamily="34" charset="0"/>
              </a:rPr>
              <a:t> </a:t>
            </a:r>
            <a:r>
              <a:rPr lang="ru-RU" sz="3000" dirty="0">
                <a:latin typeface="Arial Narrow" panose="020B0606020202030204" pitchFamily="34" charset="0"/>
              </a:rPr>
              <a:t>Подготовка отчета  не в полном соответствии с требованиями действующего законодательства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>
                <a:latin typeface="Arial Narrow" panose="020B0606020202030204" pitchFamily="34" charset="0"/>
              </a:rPr>
              <a:t> В отчете представлена только статистическая информация, отсутствие анализа эффективности функционирования и развития ОО (динамический аспект)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>
                <a:latin typeface="Arial Narrow" panose="020B0606020202030204" pitchFamily="34" charset="0"/>
              </a:rPr>
              <a:t> Задачи по результатам проведенного анализа не соответствуют выявленным проблемам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>
                <a:latin typeface="Arial Narrow" panose="020B0606020202030204" pitchFamily="34" charset="0"/>
              </a:rPr>
              <a:t> Отсутствие содержательных выводов по результатам анализа и системы управленческих решений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endParaRPr lang="ru-RU" sz="3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</a:pPr>
            <a:r>
              <a:rPr lang="ru-RU" sz="3000" dirty="0">
                <a:latin typeface="Arial Narrow" panose="020B0606020202030204" pitchFamily="34" charset="0"/>
              </a:rPr>
              <a:t> Перегруженность отчета излишней информацией, отсутствие единообразия в оформлении</a:t>
            </a:r>
            <a:endParaRPr sz="3000" dirty="0">
              <a:latin typeface="Arial Narrow" panose="020B0606020202030204" pitchFamily="34" charset="0"/>
            </a:endParaRPr>
          </a:p>
        </p:txBody>
      </p:sp>
      <p:sp>
        <p:nvSpPr>
          <p:cNvPr id="4" name="Freeform 19"/>
          <p:cNvSpPr/>
          <p:nvPr/>
        </p:nvSpPr>
        <p:spPr>
          <a:xfrm>
            <a:off x="676836" y="647700"/>
            <a:ext cx="17297400" cy="972822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Основные проблемы при подготовке отчета о результатах самообследования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581900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6200" y="-3924300"/>
            <a:ext cx="20109857" cy="17523134"/>
            <a:chOff x="845143" y="-4169084"/>
            <a:chExt cx="20109857" cy="17523134"/>
          </a:xfrm>
        </p:grpSpPr>
        <p:grpSp>
          <p:nvGrpSpPr>
            <p:cNvPr id="3" name="Group 3"/>
            <p:cNvGrpSpPr/>
            <p:nvPr/>
          </p:nvGrpSpPr>
          <p:grpSpPr>
            <a:xfrm rot="1801313" flipH="1">
              <a:off x="10194210" y="2305957"/>
              <a:ext cx="1603602" cy="9552208"/>
              <a:chOff x="0" y="0"/>
              <a:chExt cx="422348" cy="2515808"/>
            </a:xfrm>
            <a:solidFill>
              <a:srgbClr val="35B2D4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2348" cy="2515808"/>
              </a:xfrm>
              <a:custGeom>
                <a:avLst/>
                <a:gdLst/>
                <a:ahLst/>
                <a:cxnLst/>
                <a:rect l="l" t="t" r="r" b="b"/>
                <a:pathLst>
                  <a:path w="422348" h="2515808">
                    <a:moveTo>
                      <a:pt x="0" y="0"/>
                    </a:moveTo>
                    <a:lnTo>
                      <a:pt x="422348" y="0"/>
                    </a:lnTo>
                    <a:lnTo>
                      <a:pt x="422348" y="2515808"/>
                    </a:lnTo>
                    <a:lnTo>
                      <a:pt x="0" y="2515808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22348" cy="2572958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1801313" flipH="1">
              <a:off x="845143" y="-4169084"/>
              <a:ext cx="1603602" cy="9552208"/>
              <a:chOff x="0" y="0"/>
              <a:chExt cx="422348" cy="2515808"/>
            </a:xfrm>
            <a:solidFill>
              <a:srgbClr val="35B2D4"/>
            </a:solidFill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2348" cy="2515808"/>
              </a:xfrm>
              <a:custGeom>
                <a:avLst/>
                <a:gdLst/>
                <a:ahLst/>
                <a:cxnLst/>
                <a:rect l="l" t="t" r="r" b="b"/>
                <a:pathLst>
                  <a:path w="422348" h="2515808">
                    <a:moveTo>
                      <a:pt x="0" y="0"/>
                    </a:moveTo>
                    <a:lnTo>
                      <a:pt x="422348" y="0"/>
                    </a:lnTo>
                    <a:lnTo>
                      <a:pt x="422348" y="2515808"/>
                    </a:lnTo>
                    <a:lnTo>
                      <a:pt x="0" y="2515808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422348" cy="2572958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0276782" flipH="1">
              <a:off x="10673209" y="-2499941"/>
              <a:ext cx="9329309" cy="13900928"/>
              <a:chOff x="0" y="0"/>
              <a:chExt cx="640025" cy="95365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40025" cy="953655"/>
              </a:xfrm>
              <a:custGeom>
                <a:avLst/>
                <a:gdLst/>
                <a:ahLst/>
                <a:cxnLst/>
                <a:rect l="l" t="t" r="r" b="b"/>
                <a:pathLst>
                  <a:path w="640025" h="953655">
                    <a:moveTo>
                      <a:pt x="203200" y="0"/>
                    </a:moveTo>
                    <a:lnTo>
                      <a:pt x="640025" y="0"/>
                    </a:lnTo>
                    <a:lnTo>
                      <a:pt x="436825" y="953655"/>
                    </a:lnTo>
                    <a:lnTo>
                      <a:pt x="0" y="95365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01600" y="-57150"/>
                <a:ext cx="436825" cy="10108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941" y="-1147276"/>
              <a:ext cx="11311056" cy="11498532"/>
            </a:xfrm>
            <a:prstGeom prst="rect">
              <a:avLst/>
            </a:prstGeom>
          </p:spPr>
        </p:pic>
        <p:sp>
          <p:nvSpPr>
            <p:cNvPr id="12" name="Freeform 12"/>
            <p:cNvSpPr/>
            <p:nvPr/>
          </p:nvSpPr>
          <p:spPr>
            <a:xfrm rot="7234808" flipH="1">
              <a:off x="4057295" y="4853273"/>
              <a:ext cx="16230600" cy="770953"/>
            </a:xfrm>
            <a:custGeom>
              <a:avLst/>
              <a:gdLst/>
              <a:ahLst/>
              <a:cxnLst/>
              <a:rect l="l" t="t" r="r" b="b"/>
              <a:pathLst>
                <a:path w="16230600" h="770953">
                  <a:moveTo>
                    <a:pt x="0" y="0"/>
                  </a:moveTo>
                  <a:lnTo>
                    <a:pt x="16230600" y="0"/>
                  </a:lnTo>
                  <a:lnTo>
                    <a:pt x="16230600" y="770954"/>
                  </a:lnTo>
                  <a:lnTo>
                    <a:pt x="0" y="77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2000"/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1801313" flipH="1">
              <a:off x="18894252" y="4436810"/>
              <a:ext cx="2060748" cy="7889373"/>
              <a:chOff x="0" y="0"/>
              <a:chExt cx="542748" cy="20778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2748" cy="2077860"/>
              </a:xfrm>
              <a:custGeom>
                <a:avLst/>
                <a:gdLst/>
                <a:ahLst/>
                <a:cxnLst/>
                <a:rect l="l" t="t" r="r" b="b"/>
                <a:pathLst>
                  <a:path w="542748" h="2077860">
                    <a:moveTo>
                      <a:pt x="0" y="0"/>
                    </a:moveTo>
                    <a:lnTo>
                      <a:pt x="542748" y="0"/>
                    </a:lnTo>
                    <a:lnTo>
                      <a:pt x="542748" y="2077860"/>
                    </a:lnTo>
                    <a:lnTo>
                      <a:pt x="0" y="207786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542748" cy="2135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3131416" flipH="1">
              <a:off x="11537087" y="2120145"/>
              <a:ext cx="12285790" cy="583575"/>
            </a:xfrm>
            <a:custGeom>
              <a:avLst/>
              <a:gdLst/>
              <a:ahLst/>
              <a:cxnLst/>
              <a:rect l="l" t="t" r="r" b="b"/>
              <a:pathLst>
                <a:path w="12285790" h="583575">
                  <a:moveTo>
                    <a:pt x="0" y="0"/>
                  </a:moveTo>
                  <a:lnTo>
                    <a:pt x="12285790" y="0"/>
                  </a:lnTo>
                  <a:lnTo>
                    <a:pt x="12285790" y="583575"/>
                  </a:lnTo>
                  <a:lnTo>
                    <a:pt x="0" y="583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 rot="19347413" flipH="1">
              <a:off x="17761381" y="-2239445"/>
              <a:ext cx="3086100" cy="7845843"/>
              <a:chOff x="0" y="0"/>
              <a:chExt cx="812800" cy="2066395"/>
            </a:xfrm>
            <a:solidFill>
              <a:srgbClr val="35B2D4"/>
            </a:solidFill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20663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0663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66395"/>
                    </a:lnTo>
                    <a:lnTo>
                      <a:pt x="0" y="2066395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2123545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 flipH="1">
              <a:off x="1698213" y="2953881"/>
              <a:ext cx="8486162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5400" b="1" dirty="0">
                  <a:solidFill>
                    <a:srgbClr val="003D60"/>
                  </a:solidFill>
                  <a:latin typeface="Arial Narrow" panose="020B0606020202030204" pitchFamily="34" charset="0"/>
                  <a:ea typeface="League Spartan"/>
                  <a:cs typeface="League Spartan"/>
                  <a:sym typeface="League Spartan"/>
                </a:rPr>
                <a:t>СПАСИБО ЗА ВНИМАНИЕ!</a:t>
              </a:r>
              <a:endParaRPr lang="en-US" sz="5400" b="1" dirty="0">
                <a:solidFill>
                  <a:srgbClr val="003D60"/>
                </a:solidFill>
                <a:latin typeface="Arial Narrow" panose="020B0606020202030204" pitchFamily="3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19" y="920099"/>
            <a:ext cx="4638008" cy="1602392"/>
          </a:xfrm>
          <a:prstGeom prst="rect">
            <a:avLst/>
          </a:prstGeom>
        </p:spPr>
      </p:pic>
      <p:sp>
        <p:nvSpPr>
          <p:cNvPr id="23" name="Shape 358"/>
          <p:cNvSpPr txBox="1">
            <a:spLocks/>
          </p:cNvSpPr>
          <p:nvPr/>
        </p:nvSpPr>
        <p:spPr>
          <a:xfrm>
            <a:off x="754657" y="4920416"/>
            <a:ext cx="7756023" cy="27781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None/>
            </a:pPr>
            <a:r>
              <a:rPr lang="ru-RU" sz="3000" dirty="0" smtClean="0">
                <a:latin typeface="Arial Narrow" panose="020B0606020202030204" pitchFamily="34" charset="0"/>
              </a:rPr>
              <a:t> Запись </a:t>
            </a:r>
            <a:r>
              <a:rPr lang="ru-RU" sz="3000" dirty="0" err="1" smtClean="0">
                <a:latin typeface="Arial Narrow" panose="020B0606020202030204" pitchFamily="34" charset="0"/>
              </a:rPr>
              <a:t>вебинара</a:t>
            </a:r>
            <a:r>
              <a:rPr lang="ru-RU" sz="3000" dirty="0" smtClean="0">
                <a:latin typeface="Arial Narrow" panose="020B0606020202030204" pitchFamily="34" charset="0"/>
              </a:rPr>
              <a:t> и презентация размещены</a:t>
            </a:r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None/>
            </a:pPr>
            <a:r>
              <a:rPr lang="ru-RU" sz="3000" dirty="0" smtClean="0">
                <a:latin typeface="Arial Narrow" panose="020B0606020202030204" pitchFamily="34" charset="0"/>
              </a:rPr>
              <a:t>на сайте ГБУ ИМЦ в разделе</a:t>
            </a:r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None/>
            </a:pPr>
            <a:r>
              <a:rPr lang="ru-RU" sz="2000" dirty="0">
                <a:latin typeface="Arial Narrow" panose="020B0606020202030204" pitchFamily="34" charset="0"/>
              </a:rPr>
              <a:t> Направления </a:t>
            </a:r>
            <a:r>
              <a:rPr lang="ru-RU" sz="2000" dirty="0" smtClean="0">
                <a:latin typeface="Arial Narrow" panose="020B0606020202030204" pitchFamily="34" charset="0"/>
              </a:rPr>
              <a:t>деятельности / Центр </a:t>
            </a:r>
            <a:r>
              <a:rPr lang="ru-RU" sz="2000" dirty="0">
                <a:latin typeface="Arial Narrow" panose="020B0606020202030204" pitchFamily="34" charset="0"/>
              </a:rPr>
              <a:t>оценки качества образования / Исследование информационной открытости и доступности образовательной </a:t>
            </a:r>
            <a:r>
              <a:rPr lang="ru-RU" sz="2000" dirty="0" smtClean="0">
                <a:latin typeface="Arial Narrow" panose="020B0606020202030204" pitchFamily="34" charset="0"/>
              </a:rPr>
              <a:t>организации / </a:t>
            </a:r>
            <a:r>
              <a:rPr lang="ru-RU" sz="2000" dirty="0" err="1" smtClean="0">
                <a:latin typeface="Arial Narrow" panose="020B0606020202030204" pitchFamily="34" charset="0"/>
              </a:rPr>
              <a:t>Самообследование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None/>
            </a:pPr>
            <a:r>
              <a:rPr lang="en-US" sz="3000" dirty="0">
                <a:latin typeface="Arial Narrow" panose="020B0606020202030204" pitchFamily="34" charset="0"/>
                <a:hlinkClick r:id="rId6"/>
              </a:rPr>
              <a:t>clck.ru/3HoKEB</a:t>
            </a:r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buClr>
                <a:srgbClr val="00B6DA"/>
              </a:buClr>
              <a:buNone/>
            </a:pPr>
            <a:endParaRPr lang="ru-RU" sz="3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AFC54-25A0-E296-AE9A-0675664E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A2D433-42FF-F683-E772-1B0F1C1B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97" y="2095500"/>
            <a:ext cx="17432079" cy="6858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8000"/>
              </a:lnSpc>
              <a:spcBef>
                <a:spcPts val="1050"/>
              </a:spcBef>
              <a:buNone/>
              <a:tabLst>
                <a:tab pos="405765" algn="l"/>
              </a:tabLst>
            </a:pPr>
            <a:r>
              <a:rPr lang="ru-RU" sz="12000" dirty="0">
                <a:latin typeface="Arial Narrow" panose="020B0606020202030204" pitchFamily="34" charset="0"/>
              </a:rPr>
              <a:t>В процессе самообследования проводится оценка (п. 6 №462</a:t>
            </a:r>
            <a:r>
              <a:rPr lang="ru-RU" sz="12000" dirty="0" smtClean="0">
                <a:latin typeface="Arial Narrow" panose="020B0606020202030204" pitchFamily="34" charset="0"/>
              </a:rPr>
              <a:t>):</a:t>
            </a:r>
          </a:p>
          <a:p>
            <a:pPr marL="0" indent="0" algn="just">
              <a:lnSpc>
                <a:spcPct val="128000"/>
              </a:lnSpc>
              <a:spcBef>
                <a:spcPts val="1050"/>
              </a:spcBef>
              <a:buNone/>
              <a:tabLst>
                <a:tab pos="405765" algn="l"/>
              </a:tabLst>
            </a:pP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образовательной </a:t>
            </a:r>
            <a:r>
              <a:rPr lang="ru-RU" sz="12000" dirty="0" smtClean="0">
                <a:latin typeface="Arial Narrow" panose="020B0606020202030204" pitchFamily="34" charset="0"/>
              </a:rPr>
              <a:t>деятельности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системы </a:t>
            </a:r>
            <a:r>
              <a:rPr lang="ru-RU" sz="12000" dirty="0">
                <a:latin typeface="Arial Narrow" panose="020B0606020202030204" pitchFamily="34" charset="0"/>
              </a:rPr>
              <a:t>управления </a:t>
            </a:r>
            <a:r>
              <a:rPr lang="ru-RU" sz="12000" dirty="0" smtClean="0">
                <a:latin typeface="Arial Narrow" panose="020B0606020202030204" pitchFamily="34" charset="0"/>
              </a:rPr>
              <a:t>организации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содержания </a:t>
            </a:r>
            <a:r>
              <a:rPr lang="ru-RU" sz="12000" dirty="0">
                <a:latin typeface="Arial Narrow" panose="020B0606020202030204" pitchFamily="34" charset="0"/>
              </a:rPr>
              <a:t>и качества подготовки </a:t>
            </a:r>
            <a:r>
              <a:rPr lang="ru-RU" sz="12000" dirty="0" smtClean="0">
                <a:latin typeface="Arial Narrow" panose="020B0606020202030204" pitchFamily="34" charset="0"/>
              </a:rPr>
              <a:t>обучающихся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организации </a:t>
            </a:r>
            <a:r>
              <a:rPr lang="ru-RU" sz="12000" dirty="0">
                <a:latin typeface="Arial Narrow" panose="020B0606020202030204" pitchFamily="34" charset="0"/>
              </a:rPr>
              <a:t>учебного </a:t>
            </a:r>
            <a:r>
              <a:rPr lang="ru-RU" sz="12000" dirty="0" smtClean="0">
                <a:latin typeface="Arial Narrow" panose="020B0606020202030204" pitchFamily="34" charset="0"/>
              </a:rPr>
              <a:t>процесса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востребованности </a:t>
            </a:r>
            <a:r>
              <a:rPr lang="ru-RU" sz="12000" dirty="0" smtClean="0">
                <a:latin typeface="Arial Narrow" panose="020B0606020202030204" pitchFamily="34" charset="0"/>
              </a:rPr>
              <a:t>выпускников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качества </a:t>
            </a:r>
            <a:r>
              <a:rPr lang="ru-RU" sz="12000" dirty="0">
                <a:latin typeface="Arial Narrow" panose="020B0606020202030204" pitchFamily="34" charset="0"/>
              </a:rPr>
              <a:t>кадрового </a:t>
            </a:r>
            <a:r>
              <a:rPr lang="ru-RU" sz="12000" dirty="0" smtClean="0">
                <a:latin typeface="Arial Narrow" panose="020B0606020202030204" pitchFamily="34" charset="0"/>
              </a:rPr>
              <a:t>обеспечения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учебно-методического </a:t>
            </a:r>
            <a:r>
              <a:rPr lang="ru-RU" sz="12000" dirty="0" smtClean="0">
                <a:latin typeface="Arial Narrow" panose="020B0606020202030204" pitchFamily="34" charset="0"/>
              </a:rPr>
              <a:t>обеспечения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библиотечно-информационного </a:t>
            </a:r>
            <a:r>
              <a:rPr lang="ru-RU" sz="12000" dirty="0" smtClean="0">
                <a:latin typeface="Arial Narrow" panose="020B0606020202030204" pitchFamily="34" charset="0"/>
              </a:rPr>
              <a:t>обеспечения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материально-технической </a:t>
            </a:r>
            <a:r>
              <a:rPr lang="ru-RU" sz="12000" dirty="0" smtClean="0">
                <a:latin typeface="Arial Narrow" panose="020B0606020202030204" pitchFamily="34" charset="0"/>
              </a:rPr>
              <a:t>базы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функционирования </a:t>
            </a:r>
            <a:r>
              <a:rPr lang="ru-RU" sz="12000" dirty="0" smtClean="0">
                <a:latin typeface="Arial Narrow" panose="020B0606020202030204" pitchFamily="34" charset="0"/>
              </a:rPr>
              <a:t>ВСОКО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1344613" lvl="1" indent="-658813" algn="just">
              <a:lnSpc>
                <a:spcPct val="128000"/>
              </a:lnSpc>
              <a:spcBef>
                <a:spcPts val="0"/>
              </a:spcBef>
              <a:buClr>
                <a:srgbClr val="00B6DA"/>
              </a:buClr>
              <a:buFont typeface="Wingdings" panose="05000000000000000000" pitchFamily="2" charset="2"/>
              <a:buChar char="v"/>
              <a:tabLst>
                <a:tab pos="405765" algn="l"/>
              </a:tabLst>
            </a:pPr>
            <a:r>
              <a:rPr lang="ru-RU" sz="12000" dirty="0" smtClean="0">
                <a:latin typeface="Arial Narrow" panose="020B0606020202030204" pitchFamily="34" charset="0"/>
              </a:rPr>
              <a:t>а </a:t>
            </a:r>
            <a:r>
              <a:rPr lang="ru-RU" sz="12000" dirty="0">
                <a:latin typeface="Arial Narrow" panose="020B0606020202030204" pitchFamily="34" charset="0"/>
              </a:rPr>
              <a:t>также анализ показателей деятельности </a:t>
            </a:r>
            <a:r>
              <a:rPr lang="ru-RU" sz="12000" dirty="0" smtClean="0">
                <a:latin typeface="Arial Narrow" panose="020B0606020202030204" pitchFamily="34" charset="0"/>
              </a:rPr>
              <a:t>ОО</a:t>
            </a:r>
            <a:endParaRPr lang="ru-RU" sz="1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4400" dirty="0">
                <a:solidFill>
                  <a:schemeClr val="tx2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Freeform 19"/>
          <p:cNvSpPr/>
          <p:nvPr/>
        </p:nvSpPr>
        <p:spPr>
          <a:xfrm>
            <a:off x="570497" y="462089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Самообследование: 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19079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9510629"/>
              </p:ext>
            </p:extLst>
          </p:nvPr>
        </p:nvGraphicFramePr>
        <p:xfrm>
          <a:off x="609600" y="2019300"/>
          <a:ext cx="14391118" cy="812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19"/>
          <p:cNvSpPr/>
          <p:nvPr/>
        </p:nvSpPr>
        <p:spPr>
          <a:xfrm>
            <a:off x="457200" y="419100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Возможная последовательность работы над </a:t>
            </a:r>
            <a:r>
              <a:rPr lang="ru-RU" sz="3400" b="1" dirty="0" err="1">
                <a:latin typeface="Arial Narrow" panose="020B0606020202030204" pitchFamily="34" charset="0"/>
              </a:rPr>
              <a:t>самообследованием</a:t>
            </a:r>
            <a:endParaRPr lang="ru-RU" sz="3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11" t="14265" r="25489" b="22556"/>
          <a:stretch/>
        </p:blipFill>
        <p:spPr>
          <a:xfrm>
            <a:off x="5410200" y="266700"/>
            <a:ext cx="8938197" cy="10020300"/>
          </a:xfrm>
          <a:prstGeom prst="rect">
            <a:avLst/>
          </a:prstGeom>
        </p:spPr>
      </p:pic>
      <p:sp>
        <p:nvSpPr>
          <p:cNvPr id="6" name="Freeform 19"/>
          <p:cNvSpPr/>
          <p:nvPr/>
        </p:nvSpPr>
        <p:spPr>
          <a:xfrm>
            <a:off x="533400" y="531560"/>
            <a:ext cx="4648200" cy="35814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Чек-лист</a:t>
            </a:r>
            <a:br>
              <a:rPr lang="ru-RU" sz="3400" b="1" dirty="0">
                <a:latin typeface="Arial Narrow" panose="020B0606020202030204" pitchFamily="34" charset="0"/>
              </a:rPr>
            </a:br>
            <a:r>
              <a:rPr lang="ru-RU" sz="3400" b="1" dirty="0">
                <a:latin typeface="Arial Narrow" panose="020B0606020202030204" pitchFamily="34" charset="0"/>
              </a:rPr>
              <a:t>«Требования к проведению и оформлению результатов самообследования»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55962"/>
            <a:ext cx="2322259" cy="303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5625638" y="-354389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81400" y="6666959"/>
            <a:ext cx="11201400" cy="1649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. 3 ч. 2 № 273-ФЗ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Образовательные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организации обеспечивают открытость и доступность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…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отчета </a:t>
            </a:r>
            <a:r>
              <a:rPr lang="ru-RU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 результатах самообследования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35" y="5103930"/>
            <a:ext cx="5276472" cy="1217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82" y="4754088"/>
            <a:ext cx="4319903" cy="18580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62" y="2117852"/>
            <a:ext cx="5723459" cy="1935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95" y="2476140"/>
            <a:ext cx="5960792" cy="163030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174960" y="2432718"/>
            <a:ext cx="12770069" cy="42437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44237" y="2732488"/>
            <a:ext cx="12513350" cy="39771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9"/>
          <p:cNvSpPr/>
          <p:nvPr/>
        </p:nvSpPr>
        <p:spPr>
          <a:xfrm>
            <a:off x="153403" y="397173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Как назвать документ?</a:t>
            </a:r>
          </a:p>
        </p:txBody>
      </p:sp>
    </p:spTree>
    <p:extLst>
      <p:ext uri="{BB962C8B-B14F-4D97-AF65-F5344CB8AC3E}">
        <p14:creationId xmlns:p14="http://schemas.microsoft.com/office/powerpoint/2010/main" val="6904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10058400" y="1673278"/>
            <a:ext cx="3394400" cy="12307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648200" y="1711785"/>
            <a:ext cx="3394400" cy="12307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5612" y="2942545"/>
            <a:ext cx="6839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Arial Narrow" panose="020B0606020202030204" pitchFamily="34" charset="0"/>
              </a:rPr>
              <a:t>О проведении </a:t>
            </a:r>
            <a:r>
              <a:rPr lang="ru-RU" sz="30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самообследования</a:t>
            </a:r>
            <a:r>
              <a:rPr lang="ru-RU" sz="3000" b="1" dirty="0">
                <a:solidFill>
                  <a:schemeClr val="tx2"/>
                </a:solidFill>
                <a:latin typeface="Arial Narrow" panose="020B0606020202030204" pitchFamily="34" charset="0"/>
              </a:rPr>
              <a:t> по итогам 2024 года:</a:t>
            </a:r>
          </a:p>
          <a:p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состав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рабочей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группы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график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работы над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отчетом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ответственный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за оформление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отчета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коллегиальному органу в срок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до…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5600" y="3152539"/>
            <a:ext cx="68399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Arial Narrow" panose="020B0606020202030204" pitchFamily="34" charset="0"/>
              </a:rPr>
              <a:t>Об утверждении отчета о результатах </a:t>
            </a:r>
            <a:r>
              <a:rPr lang="ru-RU" sz="30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самообследования</a:t>
            </a:r>
            <a:r>
              <a:rPr lang="ru-RU" sz="3000" b="1" dirty="0">
                <a:solidFill>
                  <a:schemeClr val="tx2"/>
                </a:solidFill>
                <a:latin typeface="Arial Narrow" panose="020B0606020202030204" pitchFamily="34" charset="0"/>
              </a:rPr>
              <a:t> по итогам 2024 года:</a:t>
            </a:r>
          </a:p>
          <a:p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утвердить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отчет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разместить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на официальном сайте до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18.04.2025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предоставить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Учредителю до </a:t>
            </a: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18.04.2025</a:t>
            </a: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700" dirty="0"/>
          </a:p>
          <a:p>
            <a:pPr marL="428625" indent="-428625">
              <a:buFont typeface="Wingdings" panose="05000000000000000000" pitchFamily="2" charset="2"/>
              <a:buChar char="ü"/>
            </a:pPr>
            <a:endParaRPr lang="ru-RU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728197"/>
            <a:ext cx="3479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~ </a:t>
            </a:r>
            <a:r>
              <a:rPr lang="ru-RU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январь-март </a:t>
            </a:r>
            <a:r>
              <a:rPr lang="ru-RU" sz="3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2025 г.</a:t>
            </a:r>
            <a:endParaRPr lang="ru-RU" sz="3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15800" y="65151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до 18 апреля 2025 </a:t>
            </a:r>
            <a:r>
              <a:rPr lang="ru-RU" sz="3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г.</a:t>
            </a:r>
            <a:endParaRPr lang="ru-RU" sz="3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Freeform 19"/>
          <p:cNvSpPr/>
          <p:nvPr/>
        </p:nvSpPr>
        <p:spPr>
          <a:xfrm>
            <a:off x="5823400" y="504032"/>
            <a:ext cx="6628397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Приказы</a:t>
            </a:r>
          </a:p>
        </p:txBody>
      </p:sp>
    </p:spTree>
    <p:extLst>
      <p:ext uri="{BB962C8B-B14F-4D97-AF65-F5344CB8AC3E}">
        <p14:creationId xmlns:p14="http://schemas.microsoft.com/office/powerpoint/2010/main" val="30529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9" y="2486189"/>
            <a:ext cx="16933444" cy="4333711"/>
          </a:xfrm>
        </p:spPr>
        <p:txBody>
          <a:bodyPr/>
          <a:lstStyle/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Осветить все разделы (10 разделов)</a:t>
            </a: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Включить динамический анализ результатов проекта «Школа Минпросвещения» </a:t>
            </a:r>
            <a:endParaRPr lang="ru-RU" sz="30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3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ОБЯЗАТЕЛЬНО включить то, что появилось новое</a:t>
            </a: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30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Обязательно наличие выводов и управленческих решений</a:t>
            </a:r>
          </a:p>
          <a:p>
            <a:pPr marL="530225" indent="-530225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Freeform 19"/>
          <p:cNvSpPr/>
          <p:nvPr/>
        </p:nvSpPr>
        <p:spPr>
          <a:xfrm>
            <a:off x="153403" y="397173"/>
            <a:ext cx="17297400" cy="12192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400" b="1" dirty="0">
                <a:latin typeface="Arial Narrow" panose="020B0606020202030204" pitchFamily="34" charset="0"/>
              </a:rPr>
              <a:t>Рекомендации по содержанию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70249"/>
            <a:ext cx="2322259" cy="30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1751</Words>
  <Application>Microsoft Office PowerPoint</Application>
  <PresentationFormat>Произвольный</PresentationFormat>
  <Paragraphs>298</Paragraphs>
  <Slides>35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 Narrow</vt:lpstr>
      <vt:lpstr>Tahoma</vt:lpstr>
      <vt:lpstr>League Spartan</vt:lpstr>
      <vt:lpstr>Poppins Bold</vt:lpstr>
      <vt:lpstr>Calibri</vt:lpstr>
      <vt:lpstr>Book Antiqua</vt:lpstr>
      <vt:lpstr>Wingdings</vt:lpstr>
      <vt:lpstr>Times New Roman</vt:lpstr>
      <vt:lpstr>Bahnschrift SemiBold SemiConden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Лещенко Юлия Андреевна</dc:creator>
  <cp:lastModifiedBy>Степанова Мария Владимировна</cp:lastModifiedBy>
  <cp:revision>278</cp:revision>
  <cp:lastPrinted>2025-03-17T06:54:29Z</cp:lastPrinted>
  <dcterms:created xsi:type="dcterms:W3CDTF">2006-08-16T00:00:00Z</dcterms:created>
  <dcterms:modified xsi:type="dcterms:W3CDTF">2025-03-18T15:33:39Z</dcterms:modified>
  <dc:identifier>DAGT6KZcGLM</dc:identifier>
</cp:coreProperties>
</file>