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641" r:id="rId3"/>
    <p:sldId id="642" r:id="rId4"/>
    <p:sldId id="643" r:id="rId5"/>
    <p:sldId id="644" r:id="rId6"/>
    <p:sldId id="662" r:id="rId7"/>
    <p:sldId id="661" r:id="rId8"/>
    <p:sldId id="646" r:id="rId9"/>
    <p:sldId id="648" r:id="rId10"/>
    <p:sldId id="656" r:id="rId11"/>
    <p:sldId id="649" r:id="rId12"/>
    <p:sldId id="651" r:id="rId13"/>
    <p:sldId id="654" r:id="rId14"/>
    <p:sldId id="652" r:id="rId1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A4A7"/>
    <a:srgbClr val="FAFAFA"/>
    <a:srgbClr val="F9F9F9"/>
    <a:srgbClr val="FCFCFC"/>
    <a:srgbClr val="F3F9FA"/>
    <a:srgbClr val="C4F5A9"/>
    <a:srgbClr val="FFE07D"/>
    <a:srgbClr val="FFFE7D"/>
    <a:srgbClr val="FFCC99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 autoAdjust="0"/>
    <p:restoredTop sz="94660"/>
  </p:normalViewPr>
  <p:slideViewPr>
    <p:cSldViewPr>
      <p:cViewPr varScale="1">
        <p:scale>
          <a:sx n="80" d="100"/>
          <a:sy n="80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533757-1E10-4DCF-832B-29E8FCD8C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8361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182E70-795E-48B3-8F23-986365202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2844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FFFAE-3E23-41E2-91C7-2E08969BB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850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1264-DC4E-4280-828C-7D68055E6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86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925" y="836613"/>
            <a:ext cx="2058988" cy="5289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29325" cy="5289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B285-5507-4251-841C-423AAA509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03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566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A20D-A2A8-4BC1-B03B-59CC60D98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13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1DF-EE8F-4948-B780-011D7CCDE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115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EBEC-BB05-4897-A576-E2E3009F8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36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E9E7-42D8-4BB8-95BF-2C3A15DE7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21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4D416-CEF9-48A4-A428-4B9515D94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0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9ABE5-B6B1-4DB0-AB8B-46FF669E2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376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811FC-B86D-4D93-8143-25DC4361D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03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87CE-B69D-47F4-BC54-489542A2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848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BC62-577F-4475-A78A-BC20AA6E7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281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94E2F7-6521-4A85-BEF5-F915B7544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508500"/>
            <a:ext cx="6400800" cy="1752600"/>
          </a:xfrm>
        </p:spPr>
        <p:txBody>
          <a:bodyPr/>
          <a:lstStyle/>
          <a:p>
            <a:pPr algn="r" eaLnBrk="1" hangingPunct="1"/>
            <a:r>
              <a:rPr lang="ru-RU" sz="2000" i="1" dirty="0" smtClean="0"/>
              <a:t>Заместитель директора </a:t>
            </a:r>
            <a:br>
              <a:rPr lang="ru-RU" sz="2000" i="1" dirty="0" smtClean="0"/>
            </a:br>
            <a:r>
              <a:rPr lang="ru-RU" sz="2000" i="1" dirty="0" smtClean="0"/>
              <a:t>ГБУ ДПО «</a:t>
            </a:r>
            <a:r>
              <a:rPr lang="ru-RU" sz="2000" i="1" dirty="0" err="1" smtClean="0"/>
              <a:t>СПбЦОКОиИТ</a:t>
            </a:r>
            <a:r>
              <a:rPr lang="ru-RU" sz="2000" i="1" dirty="0" smtClean="0"/>
              <a:t>»</a:t>
            </a:r>
          </a:p>
          <a:p>
            <a:pPr algn="r" eaLnBrk="1" hangingPunct="1"/>
            <a:r>
              <a:rPr lang="ru-RU" sz="2000" i="1" dirty="0" smtClean="0"/>
              <a:t>Руководитель РЦОИ</a:t>
            </a:r>
          </a:p>
          <a:p>
            <a:pPr algn="r" eaLnBrk="1" hangingPunct="1"/>
            <a:r>
              <a:rPr lang="ru-RU" sz="2000" i="1" dirty="0" err="1" smtClean="0"/>
              <a:t>Брысов</a:t>
            </a:r>
            <a:r>
              <a:rPr lang="ru-RU" sz="2000" i="1" dirty="0" smtClean="0"/>
              <a:t> Виталий Львович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55576" y="1556792"/>
            <a:ext cx="77724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chemeClr val="tx1"/>
                </a:solidFill>
              </a:rPr>
              <a:t>Проведение ИС-9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в дистанционной форме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435" y="980728"/>
            <a:ext cx="8229600" cy="936104"/>
          </a:xfrm>
        </p:spPr>
        <p:txBody>
          <a:bodyPr/>
          <a:lstStyle/>
          <a:p>
            <a:r>
              <a:rPr lang="ru-RU" sz="2000" dirty="0" smtClean="0"/>
              <a:t>За день до проведения ИС-9,</a:t>
            </a:r>
            <a:br>
              <a:rPr lang="ru-RU" sz="2000" dirty="0" smtClean="0"/>
            </a:br>
            <a:r>
              <a:rPr lang="ru-RU" sz="2000" dirty="0" smtClean="0"/>
              <a:t>передаются документы экспертам и экзаменаторам-собеседникам, работающим удаленно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6712131"/>
              </p:ext>
            </p:extLst>
          </p:nvPr>
        </p:nvGraphicFramePr>
        <p:xfrm>
          <a:off x="351763" y="2030050"/>
          <a:ext cx="8496944" cy="393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Эксперт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Экзаменатор-собеседник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об участниках ИС, которым в заключении ПМПК рекомендовано изменение минимального количества баллов за выполнение всей работы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Ведомость учета проведения ИС в аудитории с указанием времени начала ответа каждого участника ИС в соответствии с составленным графиком (с учетом участников с ОВЗ, которым увеличивается продолжительность ИС)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Критерии оценивания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Инструкция для участников ИС, которую экзаменатор-собеседник будет зачитывать каждому участнику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Протокол эксперта (на каждого участника ИС)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Рекомендуемый порядок проведения процедуры итогового собеседования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4292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27979934"/>
              </p:ext>
            </p:extLst>
          </p:nvPr>
        </p:nvGraphicFramePr>
        <p:xfrm>
          <a:off x="179512" y="907107"/>
          <a:ext cx="8856984" cy="50761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56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Проведение </a:t>
                      </a:r>
                      <a:r>
                        <a:rPr lang="ru-RU" sz="2000" dirty="0">
                          <a:effectLst/>
                        </a:rPr>
                        <a:t>ИС-9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337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 </a:t>
                      </a:r>
                      <a:r>
                        <a:rPr lang="ru-RU" sz="2000" dirty="0">
                          <a:effectLst/>
                        </a:rPr>
                        <a:t>ОУ приходят: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effectLst/>
                        </a:rPr>
                        <a:t>ответственный организатор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технический</a:t>
                      </a:r>
                      <a:r>
                        <a:rPr lang="ru-RU" sz="2000" dirty="0" smtClean="0">
                          <a:effectLst/>
                        </a:rPr>
                        <a:t> специалист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dirty="0" smtClean="0">
                          <a:effectLst/>
                        </a:rPr>
                        <a:t>По возможности, приходят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эксперты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экзаменаторы-собеседники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Технический специалист получает архив с заданиями ИС-9, разархивирует их, приводит к виду, удобному для использования с выбранным программным обеспечением.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необходимости технический специалист пересылает задания в электронном виде экзаменаторам-собеседникам и экспертам. </a:t>
                      </a:r>
                      <a:endParaRPr lang="en-US" sz="20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также задания в виде, подготовленном для демонстрации в программном обеспечении.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310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1345899"/>
              </p:ext>
            </p:extLst>
          </p:nvPr>
        </p:nvGraphicFramePr>
        <p:xfrm>
          <a:off x="107504" y="908720"/>
          <a:ext cx="8928992" cy="3831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Проведение </a:t>
                      </a:r>
                      <a:r>
                        <a:rPr lang="ru-RU" sz="2000" dirty="0">
                          <a:effectLst/>
                        </a:rPr>
                        <a:t>ИС-9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Экзаменатор-собеседник связывается с участником и экспертом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(если эксперт работает удаленно) посредством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выбранного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Экзаменатор-собеседник проводит собеседование 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83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эксперт работает удаленно, он слушает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 при помощи любого удобного устройства и оценивает собеседование. </a:t>
                      </a:r>
                      <a:endParaRPr lang="ru-RU" sz="18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эксперт находится в ОУ вместе с экзаменатором-собеседником, он слушает собеседование при помощи колонок и оценивает собеседование. 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0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 фиксирует баллы участника в протоколе эксперта.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окончании ответа экзаменатор-собеседник связывается со следующим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участником и проверяет связь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экспертом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146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dirty="0"/>
              <a:t>В случае возникновения технических сбоев, при обрыве связи с </a:t>
            </a:r>
            <a:r>
              <a:rPr lang="ru-RU" sz="2000" dirty="0" smtClean="0"/>
              <a:t>участником</a:t>
            </a:r>
            <a:r>
              <a:rPr lang="en-US" sz="2000" dirty="0" smtClean="0"/>
              <a:t> (</a:t>
            </a:r>
            <a:r>
              <a:rPr lang="ru-RU" sz="2000" dirty="0" smtClean="0"/>
              <a:t>экспертом):</a:t>
            </a:r>
            <a:endParaRPr lang="ru-RU" sz="2000" dirty="0"/>
          </a:p>
          <a:p>
            <a:r>
              <a:rPr lang="ru-RU" sz="2000" dirty="0"/>
              <a:t>если связь удается восстановить оперативно (3-5 минут) собеседование продолжается;</a:t>
            </a:r>
          </a:p>
          <a:p>
            <a:r>
              <a:rPr lang="ru-RU" sz="2000" dirty="0"/>
              <a:t>если связь восстановить не удается, экзаменатор-собеседник уведомляет об этом ответственного организатора, участнику предоставляется право пройти итоговое собеседование повторно в этот же день, по окончании записи других запланированных участников.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30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3849074"/>
              </p:ext>
            </p:extLst>
          </p:nvPr>
        </p:nvGraphicFramePr>
        <p:xfrm>
          <a:off x="107504" y="967350"/>
          <a:ext cx="8928992" cy="36137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6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Проведение </a:t>
                      </a:r>
                      <a:r>
                        <a:rPr lang="ru-RU" sz="2000" dirty="0">
                          <a:effectLst/>
                        </a:rPr>
                        <a:t>ИС-9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0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эксперт работает удаленно, после </a:t>
                      </a: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ответа всех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участников, он </a:t>
                      </a: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передает выставленные баллы ответственному организатору для заполнения бланков ответов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организатор заполняет бланки участников.</a:t>
                      </a:r>
                      <a:endParaRPr lang="ru-RU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Если эксперт работает в ОУ, он самостоятельно заполняет бланки участников и передает их ответственному организатору.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организатор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передает бланки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ответов (включая бланки неявившихся)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Координатору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ГИА района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992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собеседование (ИС-9)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4896253"/>
              </p:ext>
            </p:extLst>
          </p:nvPr>
        </p:nvGraphicFramePr>
        <p:xfrm>
          <a:off x="457200" y="1600200"/>
          <a:ext cx="8075240" cy="272082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075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744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Дома (в месте самоизоляции) находятся: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участники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744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Дома (в месте самоизоляции) могут находиться: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экзаменаторы-собеседники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эксперты</a:t>
                      </a:r>
                      <a:endParaRPr lang="ru-RU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39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</a:t>
                      </a:r>
                      <a:r>
                        <a:rPr lang="ru-RU" sz="2000" baseline="0" dirty="0" smtClean="0"/>
                        <a:t> ОУ находятся: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ответственный организатор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технический специалист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157192"/>
            <a:ext cx="807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 исключением ОУ закрытого типа, а так же ОУ с постоянным пребыванием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9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ИС-9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5366866"/>
              </p:ext>
            </p:extLst>
          </p:nvPr>
        </p:nvGraphicFramePr>
        <p:xfrm>
          <a:off x="334641" y="1484784"/>
          <a:ext cx="8496944" cy="424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Экзаменатор-собеседник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Провести инструктаж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Выдать текст участнику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Подготовка к чтению текста, чтение текста, подготовка к пересказу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Забрать текст от участника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Пересказ</a:t>
                      </a:r>
                      <a:r>
                        <a:rPr lang="ru-RU" baseline="0" dirty="0" smtClean="0"/>
                        <a:t>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Выдать</a:t>
                      </a:r>
                      <a:r>
                        <a:rPr lang="ru-RU" b="1" baseline="0" dirty="0" smtClean="0"/>
                        <a:t> участнику карточки для выбора темы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Задавать вопросы для диалога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Забрать карточки от участника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6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r>
              <a:rPr lang="ru-RU" sz="2000" dirty="0"/>
              <a:t>Программное обеспечение должно обеспечивать качественную передачу звука и видеоизображения между участником и экзаменатором-собеседником. </a:t>
            </a:r>
          </a:p>
          <a:p>
            <a:pPr marL="0" indent="0">
              <a:buNone/>
            </a:pPr>
            <a:r>
              <a:rPr lang="ru-RU" sz="2000" b="1" dirty="0" smtClean="0"/>
              <a:t>Примечание</a:t>
            </a:r>
            <a:r>
              <a:rPr lang="ru-RU" sz="2000" b="1" dirty="0"/>
              <a:t>.</a:t>
            </a:r>
            <a:r>
              <a:rPr lang="ru-RU" sz="2000" dirty="0"/>
              <a:t> В случае невозможности обеспечить стабильную передачу видеоизображения допускается передача только звука.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Отечественные сервисы:</a:t>
            </a:r>
          </a:p>
          <a:p>
            <a:r>
              <a:rPr lang="ru-RU" sz="2000" dirty="0" err="1" smtClean="0"/>
              <a:t>Сферум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r>
              <a:rPr lang="ru-RU" sz="2000" dirty="0" err="1" smtClean="0"/>
              <a:t>Яндекс.Телемост</a:t>
            </a:r>
            <a:r>
              <a:rPr lang="ru-RU" sz="2000" dirty="0" smtClean="0"/>
              <a:t>;</a:t>
            </a:r>
          </a:p>
          <a:p>
            <a:r>
              <a:rPr lang="en-US" sz="2000" dirty="0" smtClean="0"/>
              <a:t>Spirit – Video Most;</a:t>
            </a:r>
          </a:p>
          <a:p>
            <a:r>
              <a:rPr lang="en-US" sz="2000" dirty="0" err="1" smtClean="0"/>
              <a:t>MyTeam</a:t>
            </a:r>
            <a:r>
              <a:rPr lang="en-US" sz="2000" dirty="0" smtClean="0"/>
              <a:t>;</a:t>
            </a:r>
          </a:p>
          <a:p>
            <a:r>
              <a:rPr lang="en-US" sz="2000" dirty="0" err="1" smtClean="0"/>
              <a:t>TrueConf</a:t>
            </a:r>
            <a:r>
              <a:rPr lang="en-US" sz="2000" dirty="0" smtClean="0"/>
              <a:t> Server;</a:t>
            </a:r>
          </a:p>
          <a:p>
            <a:r>
              <a:rPr lang="en-US" sz="2000" dirty="0" smtClean="0"/>
              <a:t>Mail.ru</a:t>
            </a:r>
            <a:endParaRPr lang="en-US" sz="2000" dirty="0" smtClean="0"/>
          </a:p>
          <a:p>
            <a:r>
              <a:rPr lang="ru-RU" sz="2000" dirty="0" smtClean="0"/>
              <a:t>…и другие.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52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856984" cy="4896544"/>
          </a:xfrm>
          <a:noFill/>
          <a:ln>
            <a:noFill/>
          </a:ln>
        </p:spPr>
        <p:txBody>
          <a:bodyPr/>
          <a:lstStyle/>
          <a:p>
            <a:r>
              <a:rPr lang="ru-RU" sz="2000" dirty="0" smtClean="0"/>
              <a:t>Программное обеспечение должно обеспечивать возможность временной демонстрации участнику текста для чтения вслух и пересказа, карточек участника для монолога.</a:t>
            </a:r>
          </a:p>
          <a:p>
            <a:pPr marL="0" indent="0">
              <a:buNone/>
            </a:pPr>
            <a:r>
              <a:rPr lang="ru-RU" sz="2000" b="1" dirty="0" smtClean="0"/>
              <a:t>Примечание.</a:t>
            </a:r>
            <a:r>
              <a:rPr lang="ru-RU" sz="2000" dirty="0" smtClean="0"/>
              <a:t> В случае невозможности демонстрации изображения рабочего стола экзаменатора-собеседника, допускается отправка текста для чтения, карточек участника в виде изображения, вставленного в текст сообщения в чате. При этом экзаменатор-собеседник должен иметь возможность удалить сообщение при переходе участника к пересказу и по окончании собеседования.</a:t>
            </a:r>
          </a:p>
          <a:p>
            <a:pPr marL="0" indent="0">
              <a:buNone/>
            </a:pPr>
            <a:r>
              <a:rPr lang="ru-RU" sz="2000" b="1" dirty="0" smtClean="0"/>
              <a:t>Примечание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r>
              <a:rPr lang="ru-RU" sz="2000" dirty="0" smtClean="0"/>
              <a:t>НЕ ДОПУСКАЕТСЯ </a:t>
            </a:r>
            <a:r>
              <a:rPr lang="ru-RU" sz="2000" dirty="0"/>
              <a:t>демонстрация распечатанного текста для чтения, карточек участника на камеру.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Материалы </a:t>
            </a:r>
            <a:r>
              <a:rPr lang="ru-RU" sz="2000" dirty="0"/>
              <a:t>должны быть доступны для чтения в надлежащем качестве непосредственно с экрана электронного устройства участника. Нельзя держать распечатку перед видеокамерой. Низкое качество изображения и тремор рук экзаменатора-собеседника затруднят ответ участника.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75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24129" y="3328799"/>
            <a:ext cx="3168351" cy="2764497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052736"/>
            <a:ext cx="5400600" cy="5040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139511"/>
            <a:ext cx="2251199" cy="15429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5223" y="3904394"/>
            <a:ext cx="2264723" cy="13973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57239" y="266643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917816" y="513578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Экзаменатор-собеседник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49239" y="5272546"/>
            <a:ext cx="2120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Технический специалист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93677" y="527428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Эксперт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61148" y="4407190"/>
            <a:ext cx="468693" cy="4844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6912" y="3573016"/>
            <a:ext cx="826734" cy="64399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86167" y="3837916"/>
            <a:ext cx="1127189" cy="135601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0033" y="3612822"/>
            <a:ext cx="1209979" cy="15990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56302" y="4407190"/>
            <a:ext cx="288032" cy="38704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8125" y="1107171"/>
            <a:ext cx="1490169" cy="156567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463060" y="2682468"/>
            <a:ext cx="1891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Ответственный организатор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323529" y="3328799"/>
            <a:ext cx="5400600" cy="0"/>
          </a:xfrm>
          <a:prstGeom prst="line">
            <a:avLst/>
          </a:prstGeom>
          <a:ln w="19050">
            <a:solidFill>
              <a:srgbClr val="89A4A7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4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24129" y="3334125"/>
            <a:ext cx="3168351" cy="2759171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052736"/>
            <a:ext cx="5400600" cy="5040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8405" y="3721683"/>
            <a:ext cx="1465574" cy="15567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6705" y="2420888"/>
            <a:ext cx="2251199" cy="15429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5223" y="3904394"/>
            <a:ext cx="2264723" cy="139733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8405" y="1225724"/>
            <a:ext cx="1232755" cy="14620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0761" y="396384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294389" y="268779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Экзаменатор-собеседник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49239" y="5272546"/>
            <a:ext cx="2120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Технический специалист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438405" y="532130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Эксперт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4507" y="1122123"/>
            <a:ext cx="1490169" cy="156567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464013" y="2697420"/>
            <a:ext cx="1891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Ответственный организатор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33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28453345"/>
              </p:ext>
            </p:extLst>
          </p:nvPr>
        </p:nvGraphicFramePr>
        <p:xfrm>
          <a:off x="334641" y="915445"/>
          <a:ext cx="8496944" cy="54658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306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</a:t>
                      </a:r>
                      <a:r>
                        <a:rPr lang="ru-RU" sz="1800" baseline="0" dirty="0" smtClean="0">
                          <a:effectLst/>
                        </a:rPr>
                        <a:t>тветственный организатор</a:t>
                      </a:r>
                      <a:r>
                        <a:rPr lang="ru-RU" sz="1800" dirty="0" smtClean="0">
                          <a:effectLst/>
                        </a:rPr>
                        <a:t/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формирует очередь </a:t>
                      </a:r>
                      <a:r>
                        <a:rPr lang="ru-RU" sz="1800" dirty="0">
                          <a:effectLst/>
                        </a:rPr>
                        <a:t>участников (20-25 минут на участника), </a:t>
                      </a:r>
                      <a:r>
                        <a:rPr lang="ru-RU" sz="1800" dirty="0" smtClean="0">
                          <a:effectLst/>
                        </a:rPr>
                        <a:t/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определяет программное обеспечение для проведения ИС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66" marR="4786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4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ВАЖНО! </a:t>
                      </a:r>
                      <a:endParaRPr lang="ru-RU" sz="18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Программное </a:t>
                      </a:r>
                      <a:r>
                        <a:rPr lang="ru-RU" sz="1800" dirty="0">
                          <a:effectLst/>
                        </a:rPr>
                        <a:t>обеспечение должно обеспечивать одновременное подключение ТРЕХ человек: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участника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экзаменатора-собеседника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эксперта по оцениванию </a:t>
                      </a:r>
                      <a:r>
                        <a:rPr lang="ru-RU" sz="1800" dirty="0" smtClean="0">
                          <a:effectLst/>
                        </a:rPr>
                        <a:t>ИС-9</a:t>
                      </a:r>
                      <a:endParaRPr lang="ru-RU" sz="1800" dirty="0">
                        <a:effectLst/>
                      </a:endParaRPr>
                    </a:p>
                  </a:txBody>
                  <a:tcPr marL="47866" marR="4786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46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</a:rPr>
                        <a:t>Примечание.</a:t>
                      </a:r>
                      <a:r>
                        <a:rPr lang="ru-RU" sz="1800" dirty="0" smtClean="0">
                          <a:effectLst/>
                        </a:rPr>
                        <a:t> Рекомендуется трансляция видеоизображения от участника и экзаменатора-собеседника.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66" marR="4786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81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3911551"/>
              </p:ext>
            </p:extLst>
          </p:nvPr>
        </p:nvGraphicFramePr>
        <p:xfrm>
          <a:off x="371029" y="1510347"/>
          <a:ext cx="8350696" cy="38998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0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8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НЕ</a:t>
                      </a:r>
                      <a:r>
                        <a:rPr lang="ru-RU" sz="2000" baseline="0" dirty="0" smtClean="0">
                          <a:effectLst/>
                        </a:rPr>
                        <a:t> ПОЗДНЕЕ, ЧЕМ ЗА 1 ДЕНЬ ДО ПРОВЕДЕНИЯ ИС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42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1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Получить именные бланки ответов и список участников из ППОИ</a:t>
                      </a:r>
                      <a:endParaRPr lang="ru-RU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1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Сформировать очередь участников (20-25 минут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участника).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1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Определить программное обеспечение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проведения ИС</a:t>
                      </a:r>
                      <a:endParaRPr lang="ru-RU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консультации для участников (экзаменаторов,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экспертов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по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использованию программного обеспечения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Подготовить материалы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 (ведомость учета проведения ИС-9, протокол эксперта, список участников, ведомость коррекции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перс.данных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Акты о досрочном завершении и об удалении)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99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16351</TotalTime>
  <Words>750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Итоговое собеседование (ИС-9)</vt:lpstr>
      <vt:lpstr>ИС-9</vt:lpstr>
      <vt:lpstr>Требования к ПО</vt:lpstr>
      <vt:lpstr>Требования к ПО</vt:lpstr>
      <vt:lpstr>Слайд 6</vt:lpstr>
      <vt:lpstr>Слайд 7</vt:lpstr>
      <vt:lpstr>Слайд 8</vt:lpstr>
      <vt:lpstr>Слайд 9</vt:lpstr>
      <vt:lpstr>За день до проведения ИС-9, передаются документы экспертам и экзаменаторам-собеседникам, работающим удаленно</vt:lpstr>
      <vt:lpstr>Слайд 11</vt:lpstr>
      <vt:lpstr>Слайд 12</vt:lpstr>
      <vt:lpstr>Внимание!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вопросы организации проведения ОГЭ по информатике</dc:title>
  <dc:creator>bvl</dc:creator>
  <cp:lastModifiedBy>БВЛ БВЛ</cp:lastModifiedBy>
  <cp:revision>529</cp:revision>
  <cp:lastPrinted>2020-04-30T10:14:03Z</cp:lastPrinted>
  <dcterms:created xsi:type="dcterms:W3CDTF">2016-10-12T09:11:36Z</dcterms:created>
  <dcterms:modified xsi:type="dcterms:W3CDTF">2022-02-03T09:50:56Z</dcterms:modified>
</cp:coreProperties>
</file>