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770" r:id="rId2"/>
    <p:sldId id="810" r:id="rId3"/>
    <p:sldId id="811" r:id="rId4"/>
    <p:sldId id="812" r:id="rId5"/>
    <p:sldId id="813" r:id="rId6"/>
    <p:sldId id="814" r:id="rId7"/>
    <p:sldId id="785" r:id="rId8"/>
    <p:sldId id="823" r:id="rId9"/>
    <p:sldId id="786" r:id="rId10"/>
    <p:sldId id="787" r:id="rId11"/>
    <p:sldId id="788" r:id="rId12"/>
    <p:sldId id="822" r:id="rId13"/>
    <p:sldId id="789" r:id="rId14"/>
    <p:sldId id="778" r:id="rId15"/>
    <p:sldId id="821" r:id="rId16"/>
    <p:sldId id="784" r:id="rId17"/>
    <p:sldId id="815" r:id="rId18"/>
    <p:sldId id="816" r:id="rId19"/>
    <p:sldId id="817" r:id="rId20"/>
    <p:sldId id="818" r:id="rId21"/>
    <p:sldId id="828" r:id="rId22"/>
    <p:sldId id="819" r:id="rId23"/>
    <p:sldId id="820" r:id="rId24"/>
    <p:sldId id="777" r:id="rId25"/>
    <p:sldId id="807" r:id="rId26"/>
    <p:sldId id="824" r:id="rId27"/>
    <p:sldId id="825" r:id="rId28"/>
    <p:sldId id="808" r:id="rId29"/>
    <p:sldId id="809" r:id="rId30"/>
    <p:sldId id="826" r:id="rId31"/>
    <p:sldId id="827" r:id="rId32"/>
    <p:sldId id="774" r:id="rId33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F5A9"/>
    <a:srgbClr val="FFE07D"/>
    <a:srgbClr val="FF9999"/>
    <a:srgbClr val="FFCC00"/>
    <a:srgbClr val="3399FF"/>
    <a:srgbClr val="99CCFF"/>
    <a:srgbClr val="FFFF00"/>
    <a:srgbClr val="FFFE7D"/>
    <a:srgbClr val="F3F9FA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4" autoAdjust="0"/>
    <p:restoredTop sz="94660"/>
  </p:normalViewPr>
  <p:slideViewPr>
    <p:cSldViewPr>
      <p:cViewPr varScale="1">
        <p:scale>
          <a:sx n="116" d="100"/>
          <a:sy n="116" d="100"/>
        </p:scale>
        <p:origin x="960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2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4" tIns="45692" rIns="91384" bIns="4569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8" y="2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4" tIns="45692" rIns="91384" bIns="4569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28588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4" tIns="45692" rIns="91384" bIns="4569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8" y="9428588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4" tIns="45692" rIns="91384" bIns="4569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533757-1E10-4DCF-832B-29E8FCD8C0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361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2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4" tIns="45692" rIns="91384" bIns="4569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8" y="2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4" tIns="45692" rIns="91384" bIns="4569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4" tIns="45692" rIns="91384" bIns="456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28588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4" tIns="45692" rIns="91384" bIns="4569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8" y="9428588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4" tIns="45692" rIns="91384" bIns="4569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182E70-795E-48B3-8F23-9863652025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844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FFFAE-3E23-41E2-91C7-2E08969BB8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850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D1264-DC4E-4280-828C-7D68055E6B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6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51900" y="836613"/>
            <a:ext cx="2745317" cy="52895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3" y="836613"/>
            <a:ext cx="8039100" cy="5289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9B285-5507-4251-841C-423AAA509E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38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17" y="836618"/>
            <a:ext cx="10972800" cy="566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5"/>
            <a:ext cx="109728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8A20D-A2A8-4BC1-B03B-59CC60D988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13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81DF-EE8F-4948-B780-011D7CCDE7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15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DEBEC-BB05-4897-A576-E2E3009F8E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66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EE9E7-42D8-4BB8-95BF-2C3A15DE77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12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4D416-CEF9-48A4-A428-4B9515D940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05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9ABE5-B6B1-4DB0-AB8B-46FF669E21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76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811FC-B86D-4D93-8143-25DC4361DC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3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787CE-B69D-47F4-BC54-489542A271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848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BC62-577F-4475-A78A-BC20AA6E7E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81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836618"/>
            <a:ext cx="109728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84167" y="6524630"/>
            <a:ext cx="2844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D94E2F7-6521-4A85-BEF5-F915B75440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11FC-B86D-4D93-8143-25DC4361DC15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279576" y="1484784"/>
            <a:ext cx="777240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chemeClr val="tx1"/>
                </a:solidFill>
              </a:rPr>
              <a:t>Обеспечение подготовки и проведения ГИА в 20</a:t>
            </a:r>
            <a:r>
              <a:rPr lang="en-US" sz="4000" b="1" dirty="0" smtClean="0">
                <a:solidFill>
                  <a:schemeClr val="tx1"/>
                </a:solidFill>
              </a:rPr>
              <a:t>23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году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75920" y="4581128"/>
            <a:ext cx="6400800" cy="1752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 eaLnBrk="1" hangingPunct="1">
              <a:buNone/>
            </a:pPr>
            <a:r>
              <a:rPr lang="ru-RU" sz="2000" i="1" kern="0" dirty="0" smtClean="0"/>
              <a:t>Заместитель директора </a:t>
            </a:r>
            <a:br>
              <a:rPr lang="ru-RU" sz="2000" i="1" kern="0" dirty="0" smtClean="0"/>
            </a:br>
            <a:r>
              <a:rPr lang="ru-RU" sz="2000" i="1" kern="0" dirty="0" smtClean="0"/>
              <a:t>ГБУ ДПО «</a:t>
            </a:r>
            <a:r>
              <a:rPr lang="ru-RU" sz="2000" i="1" kern="0" dirty="0" err="1" smtClean="0"/>
              <a:t>СПбЦОКОиИТ</a:t>
            </a:r>
            <a:r>
              <a:rPr lang="ru-RU" sz="2000" i="1" kern="0" dirty="0" smtClean="0"/>
              <a:t>»</a:t>
            </a:r>
          </a:p>
          <a:p>
            <a:pPr marL="0" indent="0" algn="r" eaLnBrk="1" hangingPunct="1">
              <a:buNone/>
            </a:pPr>
            <a:r>
              <a:rPr lang="ru-RU" sz="2000" i="1" kern="0" dirty="0" smtClean="0"/>
              <a:t>Руководитель РЦОИ</a:t>
            </a:r>
          </a:p>
          <a:p>
            <a:pPr marL="0" indent="0" algn="r" eaLnBrk="1" hangingPunct="1">
              <a:buNone/>
            </a:pPr>
            <a:r>
              <a:rPr lang="ru-RU" sz="2000" i="1" kern="0" dirty="0" smtClean="0"/>
              <a:t>Брысов Виталий Львович</a:t>
            </a:r>
            <a:endParaRPr lang="ru-RU" sz="2000" i="1" kern="0" dirty="0"/>
          </a:p>
        </p:txBody>
      </p:sp>
    </p:spTree>
    <p:extLst>
      <p:ext uri="{BB962C8B-B14F-4D97-AF65-F5344CB8AC3E}">
        <p14:creationId xmlns:p14="http://schemas.microsoft.com/office/powerpoint/2010/main" val="229272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1" y="1074384"/>
            <a:ext cx="4896544" cy="5442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5099" y="2459310"/>
            <a:ext cx="7886700" cy="2228850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5087888" y="918047"/>
            <a:ext cx="7104112" cy="1142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b="1" kern="0" dirty="0" smtClean="0"/>
              <a:t>Изменение в бланках ИС-9</a:t>
            </a:r>
          </a:p>
          <a:p>
            <a:r>
              <a:rPr lang="ru-RU" b="1" kern="0" dirty="0" smtClean="0"/>
              <a:t>(с 2022 года)</a:t>
            </a:r>
            <a:endParaRPr lang="ru-RU" b="1" kern="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4825" y="5187822"/>
            <a:ext cx="7877175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68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9416" y="1474788"/>
            <a:ext cx="9659416" cy="4569371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26 и 27.01.2023 в 15:00 </a:t>
            </a:r>
            <a:r>
              <a:rPr lang="ru-RU" sz="2400" dirty="0" smtClean="0"/>
              <a:t>Обучающие </a:t>
            </a:r>
            <a:r>
              <a:rPr lang="ru-RU" sz="2400" dirty="0" err="1" smtClean="0"/>
              <a:t>вебинары</a:t>
            </a:r>
            <a:r>
              <a:rPr lang="ru-RU" sz="2400" dirty="0" smtClean="0"/>
              <a:t> для ответственных от ОУ и технических специалистов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27.01.2023</a:t>
            </a:r>
            <a:r>
              <a:rPr lang="ru-RU" sz="2400" dirty="0" smtClean="0"/>
              <a:t> </a:t>
            </a:r>
            <a:r>
              <a:rPr lang="ru-RU" sz="2400" dirty="0"/>
              <a:t>Сбор подписанных выверок назначения на ИС-9</a:t>
            </a:r>
          </a:p>
          <a:p>
            <a:pPr marL="0" indent="0">
              <a:buNone/>
            </a:pPr>
            <a:r>
              <a:rPr lang="ru-RU" sz="2400" b="1" dirty="0" smtClean="0"/>
              <a:t>06.02.2023</a:t>
            </a:r>
            <a:r>
              <a:rPr lang="ru-RU" sz="2400" dirty="0" smtClean="0"/>
              <a:t> </a:t>
            </a:r>
            <a:r>
              <a:rPr lang="ru-RU" sz="2400" dirty="0"/>
              <a:t>Выдача материалов </a:t>
            </a:r>
            <a:r>
              <a:rPr lang="ru-RU" sz="2400" dirty="0" smtClean="0"/>
              <a:t>ИС-9 (1 этаж, </a:t>
            </a:r>
            <a:r>
              <a:rPr lang="ru-RU" sz="2400" dirty="0" err="1" smtClean="0"/>
              <a:t>Софра</a:t>
            </a:r>
            <a:r>
              <a:rPr lang="ru-RU" sz="2400" dirty="0" smtClean="0"/>
              <a:t>)</a:t>
            </a:r>
          </a:p>
          <a:p>
            <a:pPr marL="0" indent="0">
              <a:buNone/>
            </a:pPr>
            <a:r>
              <a:rPr lang="ru-RU" sz="2400" b="1" dirty="0" smtClean="0"/>
              <a:t>08.02.2023 ИС-9</a:t>
            </a:r>
          </a:p>
          <a:p>
            <a:pPr marL="0" indent="0">
              <a:buNone/>
            </a:pPr>
            <a:r>
              <a:rPr lang="ru-RU" sz="2400" b="1" dirty="0" smtClean="0"/>
              <a:t>13.02.2023 </a:t>
            </a:r>
            <a:r>
              <a:rPr lang="ru-RU" sz="2400" dirty="0"/>
              <a:t>Сканирование в РЦОИ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20.02.2023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/>
              <a:t>Вывоз материалов из РЦОИ в ППОИ</a:t>
            </a:r>
          </a:p>
          <a:p>
            <a:pPr marL="0" indent="0"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000" dirty="0"/>
          </a:p>
          <a:p>
            <a:endParaRPr lang="ru-RU" sz="2400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7368" y="908050"/>
            <a:ext cx="11377264" cy="566738"/>
          </a:xfrm>
        </p:spPr>
        <p:txBody>
          <a:bodyPr/>
          <a:lstStyle/>
          <a:p>
            <a:pPr eaLnBrk="1" hangingPunct="1"/>
            <a:r>
              <a:rPr lang="ru-RU" b="1" dirty="0" smtClean="0"/>
              <a:t>ИС-9 (февраль)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5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9416" y="1474788"/>
            <a:ext cx="9659416" cy="4569371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27.02.2023 </a:t>
            </a:r>
            <a:r>
              <a:rPr lang="ru-RU" sz="2400" dirty="0" smtClean="0"/>
              <a:t>Начало выверки </a:t>
            </a:r>
            <a:r>
              <a:rPr lang="ru-RU" sz="2400" dirty="0"/>
              <a:t>назначения на ИС-9</a:t>
            </a:r>
          </a:p>
          <a:p>
            <a:pPr marL="0" indent="0">
              <a:buNone/>
            </a:pPr>
            <a:r>
              <a:rPr lang="ru-RU" sz="2400" b="1" dirty="0" smtClean="0"/>
              <a:t>01.</a:t>
            </a:r>
            <a:r>
              <a:rPr lang="en-US" sz="2400" b="1" dirty="0" smtClean="0"/>
              <a:t>0</a:t>
            </a:r>
            <a:r>
              <a:rPr lang="ru-RU" sz="2400" b="1" dirty="0" smtClean="0"/>
              <a:t>3.2023</a:t>
            </a:r>
            <a:r>
              <a:rPr lang="ru-RU" sz="2400" dirty="0" smtClean="0"/>
              <a:t> </a:t>
            </a:r>
            <a:r>
              <a:rPr lang="ru-RU" sz="2400" dirty="0"/>
              <a:t>Окончание </a:t>
            </a:r>
            <a:r>
              <a:rPr lang="ru-RU" sz="2400" dirty="0" smtClean="0"/>
              <a:t>регистрации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03.03.2023</a:t>
            </a:r>
            <a:r>
              <a:rPr lang="ru-RU" sz="2400" dirty="0" smtClean="0"/>
              <a:t> </a:t>
            </a:r>
            <a:r>
              <a:rPr lang="ru-RU" sz="2400" dirty="0"/>
              <a:t>Сбор подписанных выверок назначения на ИС-9</a:t>
            </a:r>
          </a:p>
          <a:p>
            <a:pPr marL="0" indent="0">
              <a:buNone/>
            </a:pPr>
            <a:r>
              <a:rPr lang="ru-RU" sz="2400" b="1" dirty="0" smtClean="0"/>
              <a:t>13.03.2023</a:t>
            </a:r>
            <a:r>
              <a:rPr lang="ru-RU" sz="2400" dirty="0" smtClean="0"/>
              <a:t> </a:t>
            </a:r>
            <a:r>
              <a:rPr lang="ru-RU" sz="2400" dirty="0"/>
              <a:t>Выдача материалов </a:t>
            </a:r>
            <a:r>
              <a:rPr lang="ru-RU" sz="2400" dirty="0" smtClean="0"/>
              <a:t>ИС-9 </a:t>
            </a:r>
          </a:p>
          <a:p>
            <a:pPr marL="0" indent="0">
              <a:buNone/>
            </a:pPr>
            <a:r>
              <a:rPr lang="ru-RU" sz="2400" b="1" dirty="0" smtClean="0"/>
              <a:t>15.03.2023 ИС-9</a:t>
            </a:r>
          </a:p>
          <a:p>
            <a:pPr marL="0" indent="0">
              <a:buNone/>
            </a:pPr>
            <a:r>
              <a:rPr lang="ru-RU" sz="2400" b="1" dirty="0" smtClean="0"/>
              <a:t>17.03.2023 </a:t>
            </a:r>
            <a:r>
              <a:rPr lang="ru-RU" sz="2400" dirty="0"/>
              <a:t>Сканирование в </a:t>
            </a:r>
            <a:r>
              <a:rPr lang="ru-RU" sz="2400" dirty="0" smtClean="0"/>
              <a:t>РЦОИ</a:t>
            </a:r>
          </a:p>
          <a:p>
            <a:pPr marL="0" indent="0">
              <a:buNone/>
            </a:pPr>
            <a:r>
              <a:rPr lang="ru-RU" sz="2400" b="1" dirty="0" smtClean="0"/>
              <a:t>20.03.2023</a:t>
            </a:r>
            <a:r>
              <a:rPr lang="ru-RU" sz="2400" dirty="0" smtClean="0"/>
              <a:t> </a:t>
            </a:r>
            <a:r>
              <a:rPr lang="ru-RU" sz="2400" dirty="0" smtClean="0"/>
              <a:t>Выдача выверок результатов ИС-9</a:t>
            </a:r>
          </a:p>
          <a:p>
            <a:pPr marL="0" indent="0">
              <a:buNone/>
            </a:pPr>
            <a:r>
              <a:rPr lang="ru-RU" sz="2400" b="1" dirty="0"/>
              <a:t>22.03.2023</a:t>
            </a:r>
            <a:r>
              <a:rPr lang="ru-RU" sz="2400" dirty="0"/>
              <a:t> Сбор подписанных выверок </a:t>
            </a:r>
            <a:r>
              <a:rPr lang="ru-RU" sz="2400" dirty="0" smtClean="0"/>
              <a:t>результатов ИС-9</a:t>
            </a:r>
            <a:endParaRPr lang="ru-RU" sz="2400" dirty="0"/>
          </a:p>
          <a:p>
            <a:pPr marL="0" indent="0"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000" dirty="0"/>
          </a:p>
          <a:p>
            <a:endParaRPr lang="ru-RU" sz="2400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7368" y="908050"/>
            <a:ext cx="11377264" cy="566738"/>
          </a:xfrm>
        </p:spPr>
        <p:txBody>
          <a:bodyPr/>
          <a:lstStyle/>
          <a:p>
            <a:pPr eaLnBrk="1" hangingPunct="1"/>
            <a:r>
              <a:rPr lang="ru-RU" b="1" dirty="0" smtClean="0"/>
              <a:t>ИС-9</a:t>
            </a:r>
            <a:r>
              <a:rPr lang="en-US" b="1" dirty="0" smtClean="0"/>
              <a:t> </a:t>
            </a:r>
            <a:r>
              <a:rPr lang="ru-RU" b="1" dirty="0" smtClean="0"/>
              <a:t>(март)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32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946" y="2492896"/>
            <a:ext cx="10972800" cy="2836907"/>
          </a:xfrm>
        </p:spPr>
        <p:txBody>
          <a:bodyPr/>
          <a:lstStyle/>
          <a:p>
            <a:pPr marL="0" indent="0" algn="ctr">
              <a:buNone/>
            </a:pPr>
            <a:r>
              <a:rPr lang="ru-RU" sz="5000" b="1" dirty="0" smtClean="0"/>
              <a:t>Тренировочные мероприятия в форме ОГЭ</a:t>
            </a:r>
            <a:r>
              <a:rPr lang="en-US" sz="5000" b="1" dirty="0" smtClean="0"/>
              <a:t> (</a:t>
            </a:r>
            <a:r>
              <a:rPr lang="ru-RU" sz="5000" b="1" dirty="0" smtClean="0"/>
              <a:t>ТМ-9</a:t>
            </a:r>
            <a:r>
              <a:rPr lang="en-US" sz="5000" b="1" dirty="0" smtClean="0"/>
              <a:t>)</a:t>
            </a:r>
            <a:endParaRPr lang="ru-RU" sz="5000" b="1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51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Тренировочные мероприятия ГИА-9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172" y="1484784"/>
            <a:ext cx="11686483" cy="4824536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/>
              <a:t>Предметы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ru-RU" sz="2400" dirty="0" smtClean="0"/>
              <a:t>РУС</a:t>
            </a:r>
            <a:r>
              <a:rPr lang="en-US" sz="2400" dirty="0" smtClean="0"/>
              <a:t> (02.02)</a:t>
            </a:r>
            <a:r>
              <a:rPr lang="ru-RU" sz="2400" dirty="0" smtClean="0"/>
              <a:t>, МАТ</a:t>
            </a:r>
            <a:r>
              <a:rPr lang="en-US" sz="2400" dirty="0" smtClean="0"/>
              <a:t> (20.02)</a:t>
            </a:r>
            <a:r>
              <a:rPr lang="ru-RU" sz="2400" dirty="0" smtClean="0"/>
              <a:t>, ГЕО</a:t>
            </a:r>
            <a:r>
              <a:rPr lang="en-US" sz="2400" dirty="0" smtClean="0"/>
              <a:t> (30.01)</a:t>
            </a:r>
            <a:r>
              <a:rPr lang="ru-RU" sz="2400" dirty="0" smtClean="0"/>
              <a:t>, ОБЩ</a:t>
            </a:r>
            <a:r>
              <a:rPr lang="en-US" sz="2400" dirty="0" smtClean="0"/>
              <a:t> (15.02), </a:t>
            </a:r>
            <a:r>
              <a:rPr lang="ru-RU" sz="2400" dirty="0" smtClean="0"/>
              <a:t>БИО</a:t>
            </a:r>
            <a:r>
              <a:rPr lang="en-US" sz="2400" dirty="0" smtClean="0"/>
              <a:t> (10.02)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/>
              <a:t>Участники</a:t>
            </a:r>
            <a:r>
              <a:rPr lang="ru-RU" sz="2400" dirty="0"/>
              <a:t> – </a:t>
            </a:r>
            <a:r>
              <a:rPr lang="ru-RU" sz="2400" dirty="0" smtClean="0"/>
              <a:t>все </a:t>
            </a:r>
            <a:r>
              <a:rPr lang="ru-RU" sz="2400" dirty="0"/>
              <a:t>учащиеся 9-х </a:t>
            </a:r>
            <a:r>
              <a:rPr lang="ru-RU" sz="2400" dirty="0" smtClean="0"/>
              <a:t>классов</a:t>
            </a:r>
            <a:r>
              <a:rPr lang="en-US" sz="2400" dirty="0" smtClean="0"/>
              <a:t> </a:t>
            </a:r>
            <a:r>
              <a:rPr lang="ru-RU" sz="2400" dirty="0" smtClean="0"/>
              <a:t>ОО, показавших результаты в 2022 году ниже среднегородских по соответствующим предметам (кроме БИО</a:t>
            </a:r>
            <a:r>
              <a:rPr lang="en-US" sz="2400" dirty="0" smtClean="0"/>
              <a:t> –</a:t>
            </a:r>
            <a:r>
              <a:rPr lang="ru-RU" sz="2400" dirty="0" smtClean="0"/>
              <a:t> </a:t>
            </a:r>
            <a:r>
              <a:rPr lang="en-US" sz="2400" dirty="0" smtClean="0"/>
              <a:t>в </a:t>
            </a:r>
            <a:r>
              <a:rPr lang="en-US" sz="2400" dirty="0" err="1" smtClean="0"/>
              <a:t>ней</a:t>
            </a:r>
            <a:r>
              <a:rPr lang="en-US" sz="2400" dirty="0" smtClean="0"/>
              <a:t> </a:t>
            </a:r>
            <a:r>
              <a:rPr lang="en-US" sz="2400" dirty="0" err="1" smtClean="0"/>
              <a:t>участвуют</a:t>
            </a:r>
            <a:r>
              <a:rPr lang="en-US" sz="2400" dirty="0" smtClean="0"/>
              <a:t> </a:t>
            </a:r>
            <a:r>
              <a:rPr lang="ru-RU" sz="2400" dirty="0" smtClean="0"/>
              <a:t>ВСЕ зарегистрированные)</a:t>
            </a:r>
            <a:r>
              <a:rPr lang="en-US" sz="2400" dirty="0" smtClean="0"/>
              <a:t>. </a:t>
            </a:r>
            <a:r>
              <a:rPr lang="en-US" sz="2400" dirty="0" err="1" smtClean="0"/>
              <a:t>Участники</a:t>
            </a:r>
            <a:r>
              <a:rPr lang="en-US" sz="2400" dirty="0" smtClean="0"/>
              <a:t> с </a:t>
            </a:r>
            <a:r>
              <a:rPr lang="ru-RU" sz="2400" dirty="0" smtClean="0"/>
              <a:t>ОВЗ принимают участие по желанию и на общих основаниях.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err="1" smtClean="0"/>
              <a:t>Именные</a:t>
            </a:r>
            <a:r>
              <a:rPr lang="en-US" sz="2400" dirty="0" smtClean="0"/>
              <a:t> б</a:t>
            </a:r>
            <a:r>
              <a:rPr lang="ru-RU" sz="2400" dirty="0" smtClean="0"/>
              <a:t>ланки </a:t>
            </a:r>
            <a:r>
              <a:rPr lang="ru-RU" sz="2400" dirty="0" err="1" smtClean="0"/>
              <a:t>выда</a:t>
            </a:r>
            <a:r>
              <a:rPr lang="en-US" sz="2400" dirty="0" err="1" smtClean="0"/>
              <a:t>ются</a:t>
            </a:r>
            <a:r>
              <a:rPr lang="en-US" sz="2400" dirty="0" smtClean="0"/>
              <a:t> в</a:t>
            </a:r>
            <a:r>
              <a:rPr lang="ru-RU" sz="2400" dirty="0" smtClean="0"/>
              <a:t> РЦОИ, КИМ</a:t>
            </a:r>
            <a:r>
              <a:rPr lang="en-US" sz="2400" dirty="0" smtClean="0"/>
              <a:t> и ДБО</a:t>
            </a:r>
            <a:r>
              <a:rPr lang="ru-RU" sz="2400" dirty="0" smtClean="0"/>
              <a:t> передаются через </a:t>
            </a:r>
            <a:r>
              <a:rPr lang="en-US" sz="2400" dirty="0" smtClean="0"/>
              <a:t>FTP и </a:t>
            </a:r>
            <a:r>
              <a:rPr lang="en-US" sz="2400" dirty="0" err="1" smtClean="0"/>
              <a:t>печатаются</a:t>
            </a:r>
            <a:r>
              <a:rPr lang="en-US" sz="2400" dirty="0" smtClean="0"/>
              <a:t> в ОО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err="1" smtClean="0"/>
              <a:t>Начало</a:t>
            </a:r>
            <a:r>
              <a:rPr lang="en-US" sz="2400" dirty="0" smtClean="0"/>
              <a:t> ТМ в 10:00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Сканирование бланков в РЦОИ в день проведения ТМ-9.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25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757807"/>
              </p:ext>
            </p:extLst>
          </p:nvPr>
        </p:nvGraphicFramePr>
        <p:xfrm>
          <a:off x="263352" y="1196752"/>
          <a:ext cx="11161239" cy="498614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122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99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713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9874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247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Длительность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Время окончания (если начало в 10:00)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Средства обучения и воспитания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(участник может принести с собой)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Средства обучения и воспитания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(предоставляет ОУ)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Русский язык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ч. 55 мин.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Орфографический словарь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Математика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ч. 55 мин.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География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ч. 30 мин.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12:30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Линейка, непрограммируемый калькулятор, атласы для 7, 8 и 9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Обществознание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ч.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Биология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ч.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Линейка, непрограммируемый калькулятор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018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618"/>
            <a:ext cx="12192000" cy="720174"/>
          </a:xfrm>
        </p:spPr>
        <p:txBody>
          <a:bodyPr/>
          <a:lstStyle/>
          <a:p>
            <a:r>
              <a:rPr lang="ru-RU" b="1" dirty="0" smtClean="0"/>
              <a:t>График ТМ-</a:t>
            </a:r>
            <a:r>
              <a:rPr lang="en-US" b="1" dirty="0" smtClean="0"/>
              <a:t>9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458824"/>
              </p:ext>
            </p:extLst>
          </p:nvPr>
        </p:nvGraphicFramePr>
        <p:xfrm>
          <a:off x="407368" y="1628795"/>
          <a:ext cx="11221600" cy="436849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760251">
                  <a:extLst>
                    <a:ext uri="{9D8B030D-6E8A-4147-A177-3AD203B41FA5}">
                      <a16:colId xmlns:a16="http://schemas.microsoft.com/office/drawing/2014/main" xmlns="" val="2561913124"/>
                    </a:ext>
                  </a:extLst>
                </a:gridCol>
                <a:gridCol w="1552117">
                  <a:extLst>
                    <a:ext uri="{9D8B030D-6E8A-4147-A177-3AD203B41FA5}">
                      <a16:colId xmlns:a16="http://schemas.microsoft.com/office/drawing/2014/main" xmlns="" val="57040612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377376802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904301657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30001833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4055197875"/>
                    </a:ext>
                  </a:extLst>
                </a:gridCol>
                <a:gridCol w="1140480">
                  <a:extLst>
                    <a:ext uri="{9D8B030D-6E8A-4147-A177-3AD203B41FA5}">
                      <a16:colId xmlns:a16="http://schemas.microsoft.com/office/drawing/2014/main" xmlns="" val="2500922602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  <a:latin typeface="+mn-lt"/>
                        </a:rPr>
                        <a:t>пн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  <a:latin typeface="+mn-lt"/>
                        </a:rPr>
                        <a:t>вт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ср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  <a:latin typeface="+mn-lt"/>
                        </a:rPr>
                        <a:t>чт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  <a:latin typeface="+mn-lt"/>
                        </a:rPr>
                        <a:t>пт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  <a:latin typeface="+mn-lt"/>
                        </a:rPr>
                        <a:t>сб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  <a:latin typeface="+mn-lt"/>
                        </a:rPr>
                        <a:t>вс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6347075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effectLst/>
                          <a:latin typeface="+mn-lt"/>
                        </a:rPr>
                        <a:t>30.01.2023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31.01.2023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01.02.2023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effectLst/>
                          <a:latin typeface="+mn-lt"/>
                        </a:rPr>
                        <a:t>02.02.2023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effectLst/>
                          <a:latin typeface="+mn-lt"/>
                        </a:rPr>
                        <a:t>03.02.2023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04.02.2023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05.02.2023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0286708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ИС-11 (день 2)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9281605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ТМ-9: ГЕО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ТМ-9: РУС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5683009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ТМ-9(ГЕО): скан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ТМ-9(РУС): скан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0493928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06.02.2023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07.02.2023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08.02.2023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09.02.2023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10.02.2023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11.02.2023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12.02.2023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8995196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+mn-lt"/>
                        </a:rPr>
                        <a:t>ИС-11: скан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ИС-9 (день 1)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ТМ-9: БИО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567214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ТМ-9 (БИО): скан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612096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13.02.2023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14.02.2023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15.02.2023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16.02.2023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17.02.2023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18.02.2023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19.02.2023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7477192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ИС-9: скан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ТМ-9: ОБЩ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ТМ-11: ГИА-11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305364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ТМ-9(ОБЩ): скан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2497172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20.02.2023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21.02.2023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22.02.2023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23.02.2023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24.02.2023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25.02.2023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26.02.2023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2570260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ТМ-9: МАТ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2953893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ТМ-9(МАТ): скан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9979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1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384" y="2276872"/>
            <a:ext cx="10972800" cy="2764899"/>
          </a:xfrm>
        </p:spPr>
        <p:txBody>
          <a:bodyPr/>
          <a:lstStyle/>
          <a:p>
            <a:pPr marL="0" indent="0" algn="ctr">
              <a:buNone/>
            </a:pPr>
            <a:r>
              <a:rPr lang="ru-RU" sz="5000" b="1" dirty="0" smtClean="0"/>
              <a:t>Региональные и федеральные тренировки </a:t>
            </a:r>
            <a:br>
              <a:rPr lang="ru-RU" sz="5000" b="1" dirty="0" smtClean="0"/>
            </a:br>
            <a:r>
              <a:rPr lang="ru-RU" sz="5000" b="1" dirty="0" smtClean="0"/>
              <a:t>ГИА-11</a:t>
            </a:r>
          </a:p>
          <a:p>
            <a:pPr marL="0" indent="0" algn="ctr">
              <a:buNone/>
            </a:pPr>
            <a:r>
              <a:rPr lang="ru-RU" sz="5000" dirty="0" smtClean="0"/>
              <a:t>(ППЭ основного периода)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15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Апробации ГИА-11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47328" y="1392506"/>
          <a:ext cx="12097344" cy="4916815"/>
        </p:xfrm>
        <a:graphic>
          <a:graphicData uri="http://schemas.openxmlformats.org/drawingml/2006/table">
            <a:tbl>
              <a:tblPr firstRow="1" lastRow="1">
                <a:tableStyleId>{10A1B5D5-9B99-4C35-A422-299274C87663}</a:tableStyleId>
              </a:tblPr>
              <a:tblGrid>
                <a:gridCol w="4061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3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84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152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0900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35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1700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95588">
                <a:tc>
                  <a:txBody>
                    <a:bodyPr/>
                    <a:lstStyle/>
                    <a:p>
                      <a:pPr marL="101600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</a:endParaRPr>
                    </a:p>
                    <a:p>
                      <a:pPr marL="101600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01" marR="51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Дата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проведения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01" marR="51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Статус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01" marR="51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Применяемые технологии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01" marR="51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Информация о количестве субъектов и количестве ППЭ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01" marR="5101" marT="0" marB="0" anchor="ctr"/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Информация об участниках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01" marR="51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Учебный предмет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01" marR="5101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8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urier New" panose="02070309020205020404" pitchFamily="49" charset="0"/>
                        </a:rPr>
                        <a:t>   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urier New" panose="02070309020205020404" pitchFamily="49" charset="0"/>
                        </a:rPr>
                        <a:t>1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Courier New" panose="02070309020205020404" pitchFamily="49" charset="0"/>
                      </a:endParaRPr>
                    </a:p>
                  </a:txBody>
                  <a:tcPr marL="72000" marR="720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ru-RU" sz="1200" kern="1200" spc="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февраля 2023 (пятница)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pc="0" dirty="0" smtClean="0">
                          <a:effectLst/>
                        </a:rPr>
                        <a:t>всероссийская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spc="0" dirty="0" smtClean="0">
                          <a:effectLst/>
                        </a:rPr>
                        <a:t>Технология передачи ЭМ по сети «Интернет» и сканирования ЭМ в штабе/аудиториях ППЭ</a:t>
                      </a:r>
                      <a:endParaRPr lang="ru-RU" sz="1200" kern="1200" spc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spc="0" dirty="0" smtClean="0">
                          <a:effectLst/>
                        </a:rPr>
                        <a:t>Все ППЭ досрочного периода.</a:t>
                      </a:r>
                    </a:p>
                  </a:txBody>
                  <a:tcPr marL="72000" marR="720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spc="0" dirty="0" smtClean="0">
                          <a:effectLst/>
                        </a:rPr>
                        <a:t>без участников</a:t>
                      </a:r>
                      <a:endParaRPr lang="ru-RU" sz="1200" kern="1200" spc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spc="0" dirty="0" smtClean="0">
                          <a:effectLst/>
                        </a:rPr>
                        <a:t>английский язык (письменная часть), английский язык (устная часть), информатика и ИКТ в компьютерной форме (КЕГЭ)</a:t>
                      </a:r>
                      <a:endParaRPr lang="ru-RU" sz="1200" kern="1200" spc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92487">
                <a:tc rowSpan="2">
                  <a:txBody>
                    <a:bodyPr/>
                    <a:lstStyle/>
                    <a:p>
                      <a:pPr marL="165100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72000" marR="72000" marT="0" marB="0" anchor="ctr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10 марта </a:t>
                      </a:r>
                      <a:r>
                        <a:rPr lang="en-US" sz="1200" kern="1200" spc="0" dirty="0" smtClean="0">
                          <a:effectLst/>
                        </a:rPr>
                        <a:t>2023 </a:t>
                      </a:r>
                      <a:r>
                        <a:rPr lang="ru-RU" sz="1200" kern="1200" spc="0" dirty="0" smtClean="0">
                          <a:effectLst/>
                        </a:rPr>
                        <a:t>(пятница</a:t>
                      </a:r>
                      <a:r>
                        <a:rPr lang="ru-RU" sz="1200" kern="1200" spc="0" dirty="0">
                          <a:effectLst/>
                        </a:rPr>
                        <a:t>)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 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 smtClean="0">
                          <a:effectLst/>
                        </a:rPr>
                        <a:t>всероссийская</a:t>
                      </a:r>
                      <a:endParaRPr lang="ru-RU" sz="1200" kern="1200" spc="0" dirty="0">
                        <a:effectLst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 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Технология передачи ЭМ по сети «Интернет» и сканирования ЭМ в штабе/аудиториях ППЭ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spc="0" dirty="0" smtClean="0">
                          <a:effectLst/>
                        </a:rPr>
                        <a:t>Все аудитории ППЭ основного периода ЕГЭ субъектов Российской Федерации, впервые использующих технологии передачи ЭМ по сети «Интернет и сканирования в аудиториях ППЭ все аудитории ППЭ досрочного периода ЕГЭ субъектов Российской Федерации и ЗОО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endParaRPr lang="ru-RU" sz="1200" kern="1200" spc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с участниками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 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биология, английский язык (письменная часть), английский язык (устная часть), информатика и ИКТ в компьютерной форме (КЕГЭ)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729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5101" marR="5101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5101" marR="5101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5101" marR="5101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Тестирование системы видеонаблюдения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 smtClean="0">
                          <a:effectLst/>
                        </a:rPr>
                        <a:t>все </a:t>
                      </a:r>
                      <a:r>
                        <a:rPr lang="ru-RU" sz="1200" kern="1200" spc="0" dirty="0">
                          <a:effectLst/>
                        </a:rPr>
                        <a:t>аудитории ППЭ досрочного периода ЕГЭ субъектов Российской Федерации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5101" marR="5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3385">
                <a:tc rowSpan="2">
                  <a:txBody>
                    <a:bodyPr/>
                    <a:lstStyle/>
                    <a:p>
                      <a:pPr marL="165100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72000" marR="72000" marT="0" marB="0" anchor="ctr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17 </a:t>
                      </a:r>
                      <a:r>
                        <a:rPr lang="ru-RU" sz="1200" kern="1200" spc="0" dirty="0" smtClean="0">
                          <a:effectLst/>
                        </a:rPr>
                        <a:t>мая</a:t>
                      </a:r>
                      <a:r>
                        <a:rPr lang="en-US" sz="1200" kern="1200" spc="0" dirty="0" smtClean="0">
                          <a:effectLst/>
                        </a:rPr>
                        <a:t> 2023</a:t>
                      </a:r>
                      <a:r>
                        <a:rPr lang="ru-RU" sz="1200" kern="1200" spc="0" dirty="0" smtClean="0">
                          <a:effectLst/>
                        </a:rPr>
                        <a:t> </a:t>
                      </a:r>
                      <a:r>
                        <a:rPr lang="ru-RU" sz="1200" kern="1200" spc="0" dirty="0">
                          <a:effectLst/>
                        </a:rPr>
                        <a:t>(среда)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 smtClean="0">
                          <a:effectLst/>
                        </a:rPr>
                        <a:t>всероссийская</a:t>
                      </a:r>
                      <a:endParaRPr lang="ru-RU" sz="1200" kern="1200" spc="0" dirty="0">
                        <a:effectLst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 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Технология передачи ЭМ по сети «Интернет» и сканирования ЭМ в штабе/аудиториях ППЭ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все аудитории ППЭ основного периода ЕГЭ субъектов Российской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Федерации и ЗОО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с участниками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 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русский язык, английский язык (устная часть), информатика и ИКТ в компьютерной форме (КЕГЭ)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5764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5101" marR="5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5101" marR="5101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0" dirty="0">
                          <a:effectLst/>
                        </a:rPr>
                        <a:t>Тестирование системы видеонаблюдения</a:t>
                      </a:r>
                      <a:endParaRPr lang="ru-RU" sz="12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01" marR="5101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5101" marR="5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3658">
                <a:tc gridSpan="7"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200" spc="0" dirty="0" smtClean="0">
                          <a:effectLst/>
                        </a:rPr>
                        <a:t>Начало основного периода ЕГЭ - 26 мая 2023 года (пятница)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01" marR="510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2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E05A6C-A4FE-41CE-BD19-B5A3ACC5E4DC}" type="slidenum">
              <a:rPr lang="ru-RU" altLang="ru-RU">
                <a:solidFill>
                  <a:schemeClr val="bg1"/>
                </a:solidFill>
              </a:rPr>
              <a:pPr eaLnBrk="1" hangingPunct="1"/>
              <a:t>19</a:t>
            </a:fld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918046"/>
            <a:ext cx="8229600" cy="566738"/>
          </a:xfrm>
        </p:spPr>
        <p:txBody>
          <a:bodyPr/>
          <a:lstStyle/>
          <a:p>
            <a:pPr eaLnBrk="1" hangingPunct="1"/>
            <a:r>
              <a:rPr lang="ru-RU" altLang="ru-RU" sz="2800" b="1" dirty="0" smtClean="0"/>
              <a:t>Апробация 17 февраля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352" y="1556793"/>
            <a:ext cx="11665296" cy="4752527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/>
              <a:t>АПРОБАЦИЯ ПРОВОДЯТСЯ БЕЗ УЧАСТНИКОВ</a:t>
            </a:r>
          </a:p>
          <a:p>
            <a:pPr eaLnBrk="1" hangingPunct="1"/>
            <a:endParaRPr lang="ru-RU" altLang="ru-RU" sz="2000" b="1" dirty="0"/>
          </a:p>
          <a:p>
            <a:pPr eaLnBrk="1" hangingPunct="1"/>
            <a:endParaRPr lang="ru-RU" alt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839417" y="2060852"/>
          <a:ext cx="10441158" cy="4248467"/>
        </p:xfrm>
        <a:graphic>
          <a:graphicData uri="http://schemas.openxmlformats.org/drawingml/2006/table">
            <a:tbl>
              <a:tblPr/>
              <a:tblGrid>
                <a:gridCol w="21598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23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81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02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23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881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Район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Код ППЭ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ППЭ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Район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Код ППЭ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ППЭ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Адмиралтейский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№238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Красносельский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гимназия №293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Адмиралтейский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№266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Московский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№544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Василеостровский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гимназия №11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Московский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лицей №373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Василеостровский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гимназия №24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№339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Выборгский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гимназия №092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№570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Выборгский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№534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Петроградский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Калининский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Петроградский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гимназия №85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Калининский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Приморский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гимназия №42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Кировский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№264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Приморский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 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Кировский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№585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Фрунзенский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№325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Красногвардейский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гимназия №177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Фрунзенский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 444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23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Красногвардейский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№349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№193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Красносельский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СОШ №270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ГБОУ ЦО № 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64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452" y="2060848"/>
            <a:ext cx="10972800" cy="2592288"/>
          </a:xfrm>
        </p:spPr>
        <p:txBody>
          <a:bodyPr/>
          <a:lstStyle/>
          <a:p>
            <a:pPr marL="0" indent="0" algn="ctr">
              <a:buNone/>
            </a:pPr>
            <a:r>
              <a:rPr lang="ru-RU" sz="5000" b="1" dirty="0" smtClean="0"/>
              <a:t>Итоговое сочинение (изложение)</a:t>
            </a:r>
          </a:p>
          <a:p>
            <a:pPr marL="0" indent="0" algn="ctr">
              <a:buNone/>
            </a:pPr>
            <a:r>
              <a:rPr lang="ru-RU" sz="5000" b="1" dirty="0" smtClean="0"/>
              <a:t>ИС-11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19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E05A6C-A4FE-41CE-BD19-B5A3ACC5E4DC}" type="slidenum">
              <a:rPr lang="ru-RU" altLang="ru-RU">
                <a:solidFill>
                  <a:schemeClr val="bg1"/>
                </a:solidFill>
              </a:rPr>
              <a:pPr eaLnBrk="1" hangingPunct="1"/>
              <a:t>20</a:t>
            </a:fld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918046"/>
            <a:ext cx="8229600" cy="566738"/>
          </a:xfrm>
        </p:spPr>
        <p:txBody>
          <a:bodyPr/>
          <a:lstStyle/>
          <a:p>
            <a:pPr eaLnBrk="1" hangingPunct="1"/>
            <a:r>
              <a:rPr lang="ru-RU" altLang="ru-RU" sz="2800" b="1" dirty="0" smtClean="0"/>
              <a:t>Региональные тренировки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352" y="1556793"/>
            <a:ext cx="11665296" cy="4752527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/>
              <a:t>РЕГИОНАЛЬНЫЕ ТРЕНИРОВКИ ПРОВОДЯТСЯ БЕЗ УЧАСТНИКОВ</a:t>
            </a:r>
          </a:p>
          <a:p>
            <a:pPr eaLnBrk="1" hangingPunct="1"/>
            <a:endParaRPr lang="ru-RU" altLang="ru-RU" sz="2000" b="1" dirty="0"/>
          </a:p>
          <a:p>
            <a:pPr eaLnBrk="1" hangingPunct="1"/>
            <a:r>
              <a:rPr lang="ru-RU" altLang="ru-RU" sz="2000" b="1" dirty="0" smtClean="0"/>
              <a:t>24.03.2023 </a:t>
            </a:r>
            <a:r>
              <a:rPr lang="ru-RU" altLang="ru-RU" sz="2000" b="1" dirty="0"/>
              <a:t>-</a:t>
            </a:r>
            <a:r>
              <a:rPr lang="ru-RU" altLang="ru-RU" sz="2000" b="1" dirty="0" smtClean="0"/>
              <a:t> </a:t>
            </a:r>
            <a:r>
              <a:rPr lang="ru-RU" altLang="ru-RU" sz="2000" dirty="0"/>
              <a:t>Региональная тренировка по </a:t>
            </a:r>
            <a:r>
              <a:rPr lang="ru-RU" altLang="ru-RU" sz="2000" b="1" dirty="0" smtClean="0"/>
              <a:t>Английскому языку (письменная часть)</a:t>
            </a:r>
            <a:r>
              <a:rPr lang="ru-RU" altLang="ru-RU" sz="2000" dirty="0" smtClean="0"/>
              <a:t>. </a:t>
            </a:r>
            <a:r>
              <a:rPr lang="ru-RU" altLang="ru-RU" sz="2000" dirty="0"/>
              <a:t>Участвуют ВСЕ ППЭ основного периода. </a:t>
            </a:r>
            <a:endParaRPr lang="ru-RU" altLang="ru-RU" sz="2000" b="1" dirty="0" smtClean="0"/>
          </a:p>
          <a:p>
            <a:pPr eaLnBrk="1" hangingPunct="1"/>
            <a:r>
              <a:rPr lang="ru-RU" altLang="ru-RU" sz="2000" b="1" dirty="0" smtClean="0"/>
              <a:t>31.03.2023  -  </a:t>
            </a:r>
            <a:r>
              <a:rPr lang="ru-RU" altLang="ru-RU" sz="2000" dirty="0" smtClean="0"/>
              <a:t>Региональная </a:t>
            </a:r>
            <a:r>
              <a:rPr lang="ru-RU" altLang="ru-RU" sz="2000" dirty="0"/>
              <a:t>тренировка по </a:t>
            </a:r>
            <a:r>
              <a:rPr lang="ru-RU" altLang="ru-RU" sz="2000" b="1" dirty="0"/>
              <a:t>информатике и ИКТ в формате КЕГЭ</a:t>
            </a:r>
            <a:r>
              <a:rPr lang="ru-RU" altLang="ru-RU" sz="2000" dirty="0"/>
              <a:t>. Участвуют ВСЕ ППЭ основного периода, в которых есть аудитории с местами для сдачи КЕГЭ. </a:t>
            </a:r>
            <a:br>
              <a:rPr lang="ru-RU" altLang="ru-RU" sz="2000" dirty="0"/>
            </a:br>
            <a:r>
              <a:rPr lang="ru-RU" altLang="ru-RU" sz="2000" u="sng" dirty="0" smtClean="0"/>
              <a:t>Все аудитории  по 2 ПК участников.</a:t>
            </a:r>
            <a:endParaRPr lang="ru-RU" altLang="ru-RU" sz="2000" u="sng" dirty="0"/>
          </a:p>
          <a:p>
            <a:pPr eaLnBrk="1" hangingPunct="1"/>
            <a:endParaRPr lang="ru-RU" altLang="ru-RU" sz="2000" b="1" dirty="0" smtClean="0"/>
          </a:p>
          <a:p>
            <a:pPr eaLnBrk="1" hangingPunct="1"/>
            <a:r>
              <a:rPr lang="ru-RU" altLang="ru-RU" sz="2000" b="1" dirty="0" smtClean="0"/>
              <a:t>18.04.2023 - </a:t>
            </a:r>
            <a:r>
              <a:rPr lang="ru-RU" altLang="ru-RU" sz="2000" dirty="0"/>
              <a:t>Региональная тренировка по </a:t>
            </a:r>
            <a:r>
              <a:rPr lang="ru-RU" altLang="ru-RU" sz="2000" b="1" dirty="0" smtClean="0"/>
              <a:t>устной части английского языка</a:t>
            </a:r>
            <a:r>
              <a:rPr lang="ru-RU" altLang="ru-RU" sz="2000" dirty="0" smtClean="0"/>
              <a:t>. Участвуют </a:t>
            </a:r>
            <a:r>
              <a:rPr lang="ru-RU" altLang="ru-RU" sz="2000" dirty="0"/>
              <a:t>ВСЕ ППЭ основного </a:t>
            </a:r>
            <a:r>
              <a:rPr lang="ru-RU" altLang="ru-RU" sz="2000" dirty="0" smtClean="0"/>
              <a:t>периода, в которых будет проводиться устная часть иностранных языков</a:t>
            </a:r>
            <a:r>
              <a:rPr lang="ru-RU" altLang="ru-RU" sz="2000" dirty="0"/>
              <a:t>. </a:t>
            </a:r>
            <a:r>
              <a:rPr lang="ru-RU" altLang="ru-RU" sz="2000" u="sng" dirty="0" smtClean="0"/>
              <a:t>Все аудитории проведения по 2 </a:t>
            </a:r>
            <a:r>
              <a:rPr lang="ru-RU" altLang="ru-RU" sz="2000" u="sng" dirty="0"/>
              <a:t>ПК </a:t>
            </a:r>
            <a:r>
              <a:rPr lang="ru-RU" altLang="ru-RU" sz="2000" u="sng" dirty="0" smtClean="0"/>
              <a:t>для записи ответов.</a:t>
            </a:r>
            <a:endParaRPr lang="en-US" altLang="ru-RU" sz="2000" u="sng" dirty="0" smtClean="0"/>
          </a:p>
          <a:p>
            <a:pPr marL="0" indent="0" algn="ctr" eaLnBrk="1" hangingPunct="1">
              <a:buNone/>
            </a:pPr>
            <a:endParaRPr lang="ru-RU" altLang="ru-RU" sz="2000" b="1" u="sng" dirty="0" smtClean="0"/>
          </a:p>
          <a:p>
            <a:pPr eaLnBrk="1" hangingPunct="1"/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78504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384" y="2276872"/>
            <a:ext cx="10972800" cy="2764899"/>
          </a:xfrm>
        </p:spPr>
        <p:txBody>
          <a:bodyPr/>
          <a:lstStyle/>
          <a:p>
            <a:pPr marL="0" indent="0" algn="ctr">
              <a:buNone/>
            </a:pPr>
            <a:r>
              <a:rPr lang="ru-RU" sz="5000" b="1" dirty="0" smtClean="0"/>
              <a:t>Подготовка к ГИА</a:t>
            </a:r>
            <a:endParaRPr lang="ru-RU" sz="5000" b="1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02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79376" y="1556797"/>
            <a:ext cx="11377264" cy="5184571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09</a:t>
            </a:r>
            <a:r>
              <a:rPr lang="ru-RU" sz="2400" b="1" dirty="0" smtClean="0"/>
              <a:t>.01-2</a:t>
            </a:r>
            <a:r>
              <a:rPr lang="en-US" sz="2400" b="1" dirty="0" smtClean="0"/>
              <a:t>7</a:t>
            </a:r>
            <a:r>
              <a:rPr lang="ru-RU" sz="2400" b="1" dirty="0" smtClean="0"/>
              <a:t>.01.202</a:t>
            </a:r>
            <a:r>
              <a:rPr lang="en-US" sz="2400" b="1" dirty="0" smtClean="0"/>
              <a:t>3</a:t>
            </a:r>
            <a:r>
              <a:rPr lang="ru-RU" sz="2400" b="1" dirty="0" smtClean="0"/>
              <a:t> </a:t>
            </a:r>
            <a:r>
              <a:rPr lang="ru-RU" sz="2400" dirty="0" smtClean="0"/>
              <a:t>Выверка членов ГЭК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24.01-06.02.2023 </a:t>
            </a:r>
            <a:r>
              <a:rPr lang="ru-RU" sz="2400" dirty="0" smtClean="0"/>
              <a:t>Выверка назначения на экзамены ГИА-11</a:t>
            </a:r>
          </a:p>
          <a:p>
            <a:pPr marL="0" indent="0" eaLnBrk="1" hangingPunct="1">
              <a:buNone/>
            </a:pPr>
            <a:r>
              <a:rPr lang="ru-RU" sz="2400" b="1" dirty="0" smtClean="0"/>
              <a:t>01.02.202</a:t>
            </a:r>
            <a:r>
              <a:rPr lang="en-US" sz="2400" b="1" dirty="0" smtClean="0"/>
              <a:t>3</a:t>
            </a:r>
            <a:r>
              <a:rPr lang="ru-RU" sz="2400" b="1" dirty="0" smtClean="0"/>
              <a:t> </a:t>
            </a:r>
            <a:r>
              <a:rPr lang="ru-RU" sz="2400" dirty="0"/>
              <a:t>Последний день регистрации на </a:t>
            </a:r>
            <a:r>
              <a:rPr lang="ru-RU" sz="2400" dirty="0" smtClean="0"/>
              <a:t>ГИА-11</a:t>
            </a:r>
            <a:endParaRPr lang="ru-RU" sz="2400" dirty="0"/>
          </a:p>
          <a:p>
            <a:pPr marL="0" indent="0" algn="ctr" eaLnBrk="1" hangingPunct="1">
              <a:buNone/>
            </a:pPr>
            <a:r>
              <a:rPr lang="ru-RU" sz="2400" b="1" dirty="0"/>
              <a:t>Пункты регистрации ВПЛ работают с 10:00 до </a:t>
            </a:r>
            <a:r>
              <a:rPr lang="ru-RU" sz="2400" b="1" dirty="0" smtClean="0"/>
              <a:t>18:00</a:t>
            </a:r>
          </a:p>
          <a:p>
            <a:pPr marL="0" indent="0" algn="ctr" eaLnBrk="1" hangingPunct="1">
              <a:buNone/>
            </a:pPr>
            <a:endParaRPr lang="en-US" sz="1200" b="1" dirty="0" smtClean="0"/>
          </a:p>
          <a:p>
            <a:pPr marL="0" indent="0">
              <a:buNone/>
            </a:pPr>
            <a:r>
              <a:rPr lang="ru-RU" sz="2400" b="1" dirty="0" smtClean="0"/>
              <a:t>0</a:t>
            </a:r>
            <a:r>
              <a:rPr lang="en-US" sz="2400" b="1" dirty="0" smtClean="0"/>
              <a:t>2</a:t>
            </a:r>
            <a:r>
              <a:rPr lang="ru-RU" sz="2400" b="1" dirty="0" smtClean="0"/>
              <a:t>.02.202</a:t>
            </a:r>
            <a:r>
              <a:rPr lang="en-US" sz="2400" b="1" dirty="0" smtClean="0"/>
              <a:t>3</a:t>
            </a:r>
            <a:r>
              <a:rPr lang="ru-RU" sz="2400" dirty="0" smtClean="0"/>
              <a:t> Выгрузить </a:t>
            </a:r>
            <a:r>
              <a:rPr lang="ru-RU" sz="2400" dirty="0"/>
              <a:t>на защищенный </a:t>
            </a:r>
            <a:r>
              <a:rPr lang="en-US" sz="2400" dirty="0"/>
              <a:t>FTP</a:t>
            </a:r>
            <a:r>
              <a:rPr lang="ru-RU" sz="2400" dirty="0"/>
              <a:t> файла экспорта (файл с расширением .</a:t>
            </a:r>
            <a:r>
              <a:rPr lang="en-US" sz="2400" dirty="0"/>
              <a:t>p78</a:t>
            </a:r>
            <a:r>
              <a:rPr lang="ru-RU" sz="2400" dirty="0"/>
              <a:t>)</a:t>
            </a:r>
            <a:r>
              <a:rPr lang="en-US" sz="2400" dirty="0"/>
              <a:t> </a:t>
            </a:r>
            <a:r>
              <a:rPr lang="ru-RU" sz="2400" dirty="0"/>
              <a:t>и резервной копии АИС «Параграф» района, содержащих</a:t>
            </a:r>
            <a:r>
              <a:rPr lang="en-US" sz="2400" dirty="0"/>
              <a:t>:</a:t>
            </a:r>
          </a:p>
          <a:p>
            <a:pPr lvl="2" indent="-342900">
              <a:buFont typeface="+mj-lt"/>
              <a:buAutoNum type="arabicPeriod"/>
            </a:pPr>
            <a:r>
              <a:rPr lang="ru-RU" sz="2000" dirty="0"/>
              <a:t>Назначение на </a:t>
            </a:r>
            <a:r>
              <a:rPr lang="ru-RU" sz="2000" dirty="0" smtClean="0"/>
              <a:t>ГИА-11 </a:t>
            </a:r>
            <a:r>
              <a:rPr lang="ru-RU" sz="2000" dirty="0"/>
              <a:t>(</a:t>
            </a:r>
            <a:r>
              <a:rPr lang="ru-RU" sz="2000" b="1" dirty="0"/>
              <a:t>только ВПЛ</a:t>
            </a:r>
            <a:r>
              <a:rPr lang="ru-RU" sz="2000" dirty="0" smtClean="0"/>
              <a:t>)</a:t>
            </a:r>
          </a:p>
          <a:p>
            <a:pPr marL="0" indent="0">
              <a:buNone/>
            </a:pPr>
            <a:r>
              <a:rPr lang="en-US" sz="2400" b="1" dirty="0" smtClean="0"/>
              <a:t>06.02.202</a:t>
            </a:r>
            <a:r>
              <a:rPr lang="ru-RU" sz="2400" b="1" dirty="0" smtClean="0"/>
              <a:t>3</a:t>
            </a:r>
            <a:r>
              <a:rPr lang="en-US" sz="2400" b="1" dirty="0" smtClean="0"/>
              <a:t> </a:t>
            </a:r>
            <a:r>
              <a:rPr lang="ru-RU" sz="2400" dirty="0"/>
              <a:t>Отсканированные подписанные </a:t>
            </a:r>
            <a:r>
              <a:rPr lang="ru-RU" sz="2400" dirty="0" smtClean="0"/>
              <a:t>выверки</a:t>
            </a:r>
            <a:r>
              <a:rPr lang="en-US" sz="2400" dirty="0" smtClean="0"/>
              <a:t> </a:t>
            </a:r>
            <a:r>
              <a:rPr lang="ru-RU" sz="2400" dirty="0"/>
              <a:t>назначения на экзамены </a:t>
            </a:r>
            <a:r>
              <a:rPr lang="ru-RU" sz="2400" dirty="0" smtClean="0"/>
              <a:t>ГИА-11 </a:t>
            </a:r>
            <a:r>
              <a:rPr lang="ru-RU" sz="2400" dirty="0"/>
              <a:t>разместить на FTP в папке "Сбор выверок". Выверка от каждого ОО должна быть в отдельном файле .</a:t>
            </a:r>
            <a:r>
              <a:rPr lang="ru-RU" sz="2400" dirty="0" err="1"/>
              <a:t>pdf</a:t>
            </a:r>
            <a:r>
              <a:rPr lang="ru-RU" sz="2400" dirty="0"/>
              <a:t>, названием файла должен являться код </a:t>
            </a:r>
            <a:r>
              <a:rPr lang="ru-RU" sz="2400" dirty="0" smtClean="0"/>
              <a:t>ОО</a:t>
            </a:r>
            <a:r>
              <a:rPr lang="en-US" sz="2400" dirty="0" smtClean="0"/>
              <a:t>. </a:t>
            </a:r>
            <a:endParaRPr lang="ru-RU" sz="2400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2313" y="908050"/>
            <a:ext cx="8229600" cy="566738"/>
          </a:xfrm>
        </p:spPr>
        <p:txBody>
          <a:bodyPr/>
          <a:lstStyle/>
          <a:p>
            <a:pPr eaLnBrk="1" hangingPunct="1"/>
            <a:r>
              <a:rPr lang="ru-RU" b="1" dirty="0" smtClean="0"/>
              <a:t>ГИА-2023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61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51384" y="1556793"/>
            <a:ext cx="11449272" cy="4569371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01</a:t>
            </a:r>
            <a:r>
              <a:rPr lang="ru-RU" sz="2400" b="1" dirty="0" smtClean="0"/>
              <a:t>.0</a:t>
            </a:r>
            <a:r>
              <a:rPr lang="en-US" sz="2400" b="1" dirty="0" smtClean="0"/>
              <a:t>2</a:t>
            </a:r>
            <a:r>
              <a:rPr lang="ru-RU" sz="2400" b="1" dirty="0" smtClean="0"/>
              <a:t>.2023 Внесение в АИС «Экзамен» информации об участниках</a:t>
            </a:r>
            <a:r>
              <a:rPr lang="en-US" sz="2400" b="1" dirty="0" smtClean="0"/>
              <a:t> </a:t>
            </a:r>
            <a:r>
              <a:rPr lang="ru-RU" sz="2400" b="1" dirty="0" smtClean="0"/>
              <a:t>ГИА-11 с ОВЗ. </a:t>
            </a:r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r>
              <a:rPr lang="ru-RU" sz="2400" b="1" dirty="0" smtClean="0"/>
              <a:t>30</a:t>
            </a:r>
            <a:r>
              <a:rPr lang="en-US" sz="2400" b="1" dirty="0" smtClean="0"/>
              <a:t>.01.20</a:t>
            </a:r>
            <a:r>
              <a:rPr lang="ru-RU" sz="2400" b="1" dirty="0" smtClean="0"/>
              <a:t>23-05.02.20</a:t>
            </a:r>
            <a:r>
              <a:rPr lang="en-US" sz="2400" b="1" dirty="0" smtClean="0"/>
              <a:t>23</a:t>
            </a:r>
            <a:r>
              <a:rPr lang="ru-RU" sz="2400" b="1" dirty="0" smtClean="0"/>
              <a:t> </a:t>
            </a:r>
            <a:r>
              <a:rPr lang="ru-RU" sz="2400" dirty="0"/>
              <a:t>Назначение ППЭ и аудиторного фонда на экзамены ГИА-11</a:t>
            </a:r>
          </a:p>
          <a:p>
            <a:pPr marL="0" indent="0">
              <a:buNone/>
            </a:pPr>
            <a:r>
              <a:rPr lang="ru-RU" sz="2400" b="1" dirty="0" smtClean="0"/>
              <a:t>30</a:t>
            </a:r>
            <a:r>
              <a:rPr lang="en-US" sz="2400" b="1" dirty="0" smtClean="0"/>
              <a:t>.01.20</a:t>
            </a:r>
            <a:r>
              <a:rPr lang="ru-RU" sz="2400" b="1" dirty="0" smtClean="0"/>
              <a:t>23-06.02.20</a:t>
            </a:r>
            <a:r>
              <a:rPr lang="en-US" sz="2400" b="1" dirty="0" smtClean="0"/>
              <a:t>23</a:t>
            </a:r>
            <a:r>
              <a:rPr lang="ru-RU" sz="2400" b="1" dirty="0" smtClean="0"/>
              <a:t> </a:t>
            </a:r>
            <a:r>
              <a:rPr lang="ru-RU" sz="2400" dirty="0"/>
              <a:t>Распределение участников ГИА-11 основного </a:t>
            </a:r>
            <a:r>
              <a:rPr lang="ru-RU" sz="2400" dirty="0" smtClean="0"/>
              <a:t>периода по </a:t>
            </a:r>
            <a:r>
              <a:rPr lang="ru-RU" sz="2400" dirty="0"/>
              <a:t>ППЭ</a:t>
            </a:r>
          </a:p>
          <a:p>
            <a:pPr marL="0" indent="0">
              <a:buNone/>
            </a:pPr>
            <a:r>
              <a:rPr lang="ru-RU" sz="2400" b="1" dirty="0" smtClean="0"/>
              <a:t>30</a:t>
            </a:r>
            <a:r>
              <a:rPr lang="en-US" sz="2400" b="1" dirty="0" smtClean="0"/>
              <a:t>.01.20</a:t>
            </a:r>
            <a:r>
              <a:rPr lang="ru-RU" sz="2400" b="1" dirty="0" smtClean="0"/>
              <a:t>23-06.02.20</a:t>
            </a:r>
            <a:r>
              <a:rPr lang="en-US" sz="2400" b="1" dirty="0" smtClean="0"/>
              <a:t>23</a:t>
            </a:r>
            <a:r>
              <a:rPr lang="ru-RU" sz="2400" b="1" dirty="0" smtClean="0"/>
              <a:t> </a:t>
            </a:r>
            <a:r>
              <a:rPr lang="ru-RU" sz="2400" dirty="0"/>
              <a:t>Распределение сотрудников по ППЭ основного </a:t>
            </a:r>
            <a:r>
              <a:rPr lang="ru-RU" sz="2400" dirty="0" smtClean="0"/>
              <a:t>этапа</a:t>
            </a:r>
            <a:r>
              <a:rPr lang="en-US" sz="2400" dirty="0" smtClean="0"/>
              <a:t> (</a:t>
            </a:r>
            <a:r>
              <a:rPr lang="ru-RU" sz="2400" dirty="0"/>
              <a:t>р</a:t>
            </a:r>
            <a:r>
              <a:rPr lang="ru-RU" sz="2400" dirty="0" smtClean="0"/>
              <a:t>уководители, члены ГЭК, технические специалисты 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endParaRPr lang="ru-RU" sz="2400" dirty="0"/>
          </a:p>
          <a:p>
            <a:endParaRPr lang="ru-RU" sz="2400" b="1" dirty="0"/>
          </a:p>
          <a:p>
            <a:endParaRPr lang="ru-R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2313" y="908050"/>
            <a:ext cx="8229600" cy="566738"/>
          </a:xfrm>
        </p:spPr>
        <p:txBody>
          <a:bodyPr/>
          <a:lstStyle/>
          <a:p>
            <a:pPr eaLnBrk="1" hangingPunct="1"/>
            <a:r>
              <a:rPr lang="ru-RU" b="1" dirty="0" smtClean="0"/>
              <a:t>ГИА-2023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13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15781" y="2434728"/>
            <a:ext cx="11521280" cy="4176464"/>
          </a:xfrm>
          <a:noFill/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В случае отказа участника (законного представителя) от обработки персональных данных существует два способа обработки: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u="sng" dirty="0" smtClean="0"/>
              <a:t>Обезличенная обработка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smtClean="0"/>
              <a:t>Участник вносится в базу с ФИО «Отказ Обработки Данных», документ без серии с номером «000001» или неким синонимом ОУ, например «003480». Далее, учёт такого участника идет такой же, как и всех остальных.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u="sng" dirty="0" smtClean="0"/>
              <a:t>Полный отказ </a:t>
            </a:r>
            <a:r>
              <a:rPr lang="ru-RU" sz="2000" dirty="0" smtClean="0"/>
              <a:t>от автоматизированной обработки, в </a:t>
            </a:r>
            <a:r>
              <a:rPr lang="ru-RU" sz="2000" dirty="0" err="1" smtClean="0"/>
              <a:t>т.ч</a:t>
            </a:r>
            <a:r>
              <a:rPr lang="ru-RU" sz="2000" dirty="0" smtClean="0"/>
              <a:t>. </a:t>
            </a:r>
            <a:r>
              <a:rPr lang="ru-RU" sz="2000" dirty="0"/>
              <a:t>от </a:t>
            </a:r>
            <a:r>
              <a:rPr lang="ru-RU" sz="2000" dirty="0" smtClean="0"/>
              <a:t>обезличенной</a:t>
            </a:r>
            <a:br>
              <a:rPr lang="ru-RU" sz="2000" dirty="0" smtClean="0"/>
            </a:br>
            <a:r>
              <a:rPr lang="ru-RU" sz="2000" dirty="0" smtClean="0"/>
              <a:t>Участник не вносится в базу, его учёт идет виртуально. </a:t>
            </a:r>
            <a:r>
              <a:rPr lang="ru-RU" sz="2000" dirty="0"/>
              <a:t>В определенной аудитории ему оставляется место, путем удаления этого места из назначения.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 smtClean="0"/>
              <a:t>ВНИМАНИЕ! </a:t>
            </a:r>
            <a:r>
              <a:rPr lang="ru-RU" sz="2000" dirty="0" smtClean="0"/>
              <a:t>Такой участник не сможет сдавать устный иностранный язык и КЕГЭ!!!!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96688" y="908050"/>
            <a:ext cx="12288687" cy="566738"/>
          </a:xfrm>
        </p:spPr>
        <p:txBody>
          <a:bodyPr/>
          <a:lstStyle/>
          <a:p>
            <a:pPr eaLnBrk="1" hangingPunct="1"/>
            <a:r>
              <a:rPr lang="ru-RU" b="1" dirty="0" smtClean="0"/>
              <a:t>ГИА-2023. </a:t>
            </a:r>
            <a:r>
              <a:rPr lang="ru-RU" b="1" dirty="0"/>
              <a:t>Отказ от обработки персональных </a:t>
            </a:r>
            <a:r>
              <a:rPr lang="ru-RU" b="1" dirty="0" smtClean="0"/>
              <a:t>данных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15781" y="1524937"/>
            <a:ext cx="11665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Письмо </a:t>
            </a:r>
            <a:r>
              <a:rPr lang="ru-RU" b="1" dirty="0" err="1" smtClean="0"/>
              <a:t>Рособрнадзора</a:t>
            </a:r>
            <a:r>
              <a:rPr lang="ru-RU" b="1" dirty="0" smtClean="0"/>
              <a:t> от 11.01.2023 №10-2 </a:t>
            </a:r>
            <a:br>
              <a:rPr lang="ru-RU" b="1" dirty="0" smtClean="0"/>
            </a:br>
            <a:r>
              <a:rPr lang="ru-RU" b="1" dirty="0" smtClean="0"/>
              <a:t>Рекомендации по организации ГИА-9, ГИА-11 и проверке экзаменационных работ участников ГИА-9, ГИА-11, отказавшихся от предоставления персональных данных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4430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dirty="0"/>
              <a:t>В законе "О персональных данных" (№152-ФЗ от 27.07.2006 года)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b="1" dirty="0" smtClean="0"/>
              <a:t>статья </a:t>
            </a:r>
            <a:r>
              <a:rPr lang="ru-RU" sz="1800" b="1" dirty="0"/>
              <a:t>11. Биометрические персональные </a:t>
            </a:r>
            <a:r>
              <a:rPr lang="ru-RU" sz="1800" b="1" dirty="0" smtClean="0"/>
              <a:t>данные</a:t>
            </a:r>
            <a:endParaRPr lang="ru-RU" sz="1800" b="1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1. Сведения, которые характеризуют физиологические и биологические особенности человека, на основании которых можно установить его личность (биометрические персональные данные) и </a:t>
            </a:r>
            <a:r>
              <a:rPr lang="ru-RU" sz="1800" b="1" dirty="0"/>
              <a:t>которые используются оператором для установления личности субъекта персональных данных</a:t>
            </a:r>
            <a:r>
              <a:rPr lang="ru-RU" sz="1800" dirty="0"/>
              <a:t>, могут обрабатываться только при наличии согласия в письменной форме субъекта персональных данных, за исключением случаев, предусмотренных частью 2 настоящей статьи.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37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5112568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Химия. Эксперимент.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Обновленные списки необходимо было </a:t>
            </a:r>
            <a:r>
              <a:rPr lang="ru-RU" dirty="0" smtClean="0"/>
              <a:t>направить в </a:t>
            </a:r>
            <a:r>
              <a:rPr lang="ru-RU" dirty="0" err="1" smtClean="0"/>
              <a:t>СПбЦОКОиИТ</a:t>
            </a:r>
            <a:r>
              <a:rPr lang="ru-RU" dirty="0" smtClean="0"/>
              <a:t> до </a:t>
            </a:r>
            <a:r>
              <a:rPr lang="ru-RU" dirty="0"/>
              <a:t>15 января 2023 года.</a:t>
            </a:r>
          </a:p>
          <a:p>
            <a:pPr marL="0" indent="0">
              <a:buNone/>
            </a:pPr>
            <a:r>
              <a:rPr lang="ru-RU" dirty="0"/>
              <a:t>На 26.01.2023 нет списков Адмиралтейского и Московского районов.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</a:t>
            </a:r>
            <a:r>
              <a:rPr lang="ru-RU" dirty="0"/>
              <a:t> </a:t>
            </a:r>
            <a:r>
              <a:rPr lang="ru-RU" dirty="0" err="1"/>
              <a:t>ftp</a:t>
            </a:r>
            <a:r>
              <a:rPr lang="ru-RU" dirty="0"/>
              <a:t>-сервер в районную папку </a:t>
            </a:r>
            <a:r>
              <a:rPr lang="ru-RU" dirty="0" smtClean="0"/>
              <a:t> «</a:t>
            </a:r>
            <a:r>
              <a:rPr lang="ru-RU" b="1" i="1" dirty="0" smtClean="0"/>
              <a:t>Кусы </a:t>
            </a:r>
            <a:r>
              <a:rPr lang="ru-RU" b="1" i="1" dirty="0"/>
              <a:t>экспертов ГИА-9 </a:t>
            </a:r>
            <a:r>
              <a:rPr lang="ru-RU" b="1" i="1" dirty="0" smtClean="0"/>
              <a:t>2022-2023»</a:t>
            </a:r>
            <a:r>
              <a:rPr lang="ru-RU" dirty="0"/>
              <a:t> </a:t>
            </a:r>
            <a:r>
              <a:rPr lang="ru-RU" dirty="0" smtClean="0"/>
              <a:t>выкладываются </a:t>
            </a:r>
            <a:r>
              <a:rPr lang="ru-RU" dirty="0"/>
              <a:t>данные для ФРДО на </a:t>
            </a:r>
            <a:r>
              <a:rPr lang="ru-RU" i="1" u="sng" dirty="0" smtClean="0"/>
              <a:t>новых</a:t>
            </a:r>
            <a:r>
              <a:rPr lang="ru-RU" dirty="0"/>
              <a:t> слушателей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0432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2 февраля 2023</a:t>
            </a:r>
            <a:r>
              <a:rPr lang="ru-RU" sz="2400" dirty="0"/>
              <a:t> года состоится Городской методический семинар–практикум для учителей немецкого языка и методистов.</a:t>
            </a:r>
          </a:p>
          <a:p>
            <a:r>
              <a:rPr lang="ru-RU" sz="2400" b="1" dirty="0"/>
              <a:t>Тема:</a:t>
            </a:r>
            <a:r>
              <a:rPr lang="ru-RU" sz="2400" dirty="0"/>
              <a:t> «Подготовка обучающихся к продуктивному высказыванию в письменной и устной форме с учетом формата ГИА. Система упражнений для развития коммуникативно-речевой деятельности на уроках немецкого языка».</a:t>
            </a:r>
          </a:p>
          <a:p>
            <a:r>
              <a:rPr lang="ru-RU" sz="2400" b="1" dirty="0"/>
              <a:t>Место проведения:</a:t>
            </a:r>
            <a:r>
              <a:rPr lang="ru-RU" sz="2400" dirty="0"/>
              <a:t> СПб АППО, кафедра иностранных языков, </a:t>
            </a:r>
            <a:r>
              <a:rPr lang="ru-RU" sz="2400" dirty="0" err="1"/>
              <a:t>ауд</a:t>
            </a:r>
            <a:r>
              <a:rPr lang="ru-RU" sz="2400" dirty="0"/>
              <a:t> 513.</a:t>
            </a:r>
          </a:p>
          <a:p>
            <a:r>
              <a:rPr lang="ru-RU" sz="2400" b="1" dirty="0"/>
              <a:t>Время:</a:t>
            </a:r>
            <a:r>
              <a:rPr lang="ru-RU" sz="2400" dirty="0"/>
              <a:t> 16.00 – </a:t>
            </a:r>
            <a:r>
              <a:rPr lang="ru-RU" sz="2400" dirty="0" smtClean="0"/>
              <a:t>17.45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27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67408" y="5752971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Информация о регистрации в материалах совещания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6449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11FC-B86D-4D93-8143-25DC4361DC15}" type="slidenum">
              <a:rPr lang="ru-RU" smtClean="0"/>
              <a:pPr>
                <a:defRPr/>
              </a:pPr>
              <a:t>28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354656"/>
              </p:ext>
            </p:extLst>
          </p:nvPr>
        </p:nvGraphicFramePr>
        <p:xfrm>
          <a:off x="551384" y="1488123"/>
          <a:ext cx="11305256" cy="1722076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49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266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ru-RU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27.01.2023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15:00 </a:t>
                      </a: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вебинар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 проведению ИС-9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906336936"/>
                  </a:ext>
                </a:extLst>
              </a:tr>
              <a:tr h="3461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27.01.2023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baseline="0" dirty="0" smtClean="0">
                          <a:effectLst/>
                        </a:rPr>
                        <a:t>Окончание выверки членов ГЭК ГИА-11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2104956682"/>
                  </a:ext>
                </a:extLst>
              </a:tr>
              <a:tr h="3461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27.01.2023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baseline="0" dirty="0" smtClean="0">
                          <a:effectLst/>
                        </a:rPr>
                        <a:t>Сдать подписанные выверки назначения на ИС-9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2610873120"/>
                  </a:ext>
                </a:extLst>
              </a:tr>
              <a:tr h="3461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30.01.202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Получение 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бланков ИС-11 в РЦОИ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61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30.01.2023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ТМ-9: ГЕО, проведение и сканирование в РЦОИ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58118332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19536" y="912017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200" b="1" kern="0" smtClean="0"/>
              <a:t>Январь 2023</a:t>
            </a:r>
            <a:endParaRPr lang="ru-RU" sz="3200" b="1" kern="0" dirty="0"/>
          </a:p>
        </p:txBody>
      </p:sp>
    </p:spTree>
    <p:extLst>
      <p:ext uri="{BB962C8B-B14F-4D97-AF65-F5344CB8AC3E}">
        <p14:creationId xmlns:p14="http://schemas.microsoft.com/office/powerpoint/2010/main" val="17393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11FC-B86D-4D93-8143-25DC4361DC15}" type="slidenum">
              <a:rPr lang="ru-RU" smtClean="0"/>
              <a:pPr>
                <a:defRPr/>
              </a:pPr>
              <a:t>29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76470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200" b="1" kern="0" dirty="0" smtClean="0"/>
              <a:t>Февраль 2023</a:t>
            </a:r>
            <a:endParaRPr lang="ru-RU" sz="3200" b="1" kern="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643103"/>
              </p:ext>
            </p:extLst>
          </p:nvPr>
        </p:nvGraphicFramePr>
        <p:xfrm>
          <a:off x="191344" y="1309545"/>
          <a:ext cx="11665296" cy="50616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53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ИС-11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Окончание регистрации на ГИА-11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2451887479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Сдать заявки и согласия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на обработку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перс.данных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для обучения сотрудников ППЭ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бумажном виде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02.02.2023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Выгрузка «Параграф», только ВПЛ на ГИА-11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4063743203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02.02.2023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ТМ-9: РУС, проведение и сканирование в РЦОИ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625504248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05.02.2023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Назначение ППЭ и аудиторного фонда ГИА-11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244050269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06.02.2023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Распределение участников ГИА-11 по ППЭ, распределение сотрудников по ППЭ-11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286536642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06.02.2023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Сканирование ИС-11 в</a:t>
                      </a:r>
                      <a:r>
                        <a:rPr lang="ru-RU" sz="1600" kern="1200" baseline="0" dirty="0" smtClean="0"/>
                        <a:t> РЦОИ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06.02.2023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Сдать </a:t>
                      </a:r>
                      <a:r>
                        <a:rPr lang="ru-RU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выверки назначения на ГИА-11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246194591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06.02.2023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Получение бланков ИС-9 (1 этаж, </a:t>
                      </a: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Софра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2439513902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ИС-9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797594184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/>
                        <a:t>08-10.02.2023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/>
                        <a:t>Сдать </a:t>
                      </a:r>
                      <a:r>
                        <a:rPr lang="ru-RU" sz="1600" b="0" kern="1200" baseline="0" dirty="0" smtClean="0"/>
                        <a:t>подписанные выверки </a:t>
                      </a:r>
                      <a:r>
                        <a:rPr lang="ru-RU" sz="1600" b="0" kern="1200" dirty="0" smtClean="0"/>
                        <a:t>ИС-11 1 февраля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10.02.2023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ТМ-9: БИО, проведение и сканирование в РЦОИ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172887730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13.02.2023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Сканирование бланков ИС-9 в РЦОИ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169366484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13-14.02.2023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Вывоз бланков ИС-11 из РЦОИ, Получение протоколов с результатами ИС-11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4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16125" y="846137"/>
            <a:ext cx="8229600" cy="566738"/>
          </a:xfrm>
        </p:spPr>
        <p:txBody>
          <a:bodyPr/>
          <a:lstStyle/>
          <a:p>
            <a:pPr eaLnBrk="1" hangingPunct="1"/>
            <a:r>
              <a:rPr lang="ru-RU" b="1" dirty="0" smtClean="0"/>
              <a:t>ИС</a:t>
            </a:r>
            <a:r>
              <a:rPr lang="en-US" b="1" dirty="0" smtClean="0"/>
              <a:t>-11</a:t>
            </a:r>
            <a:endParaRPr lang="ru-RU" b="1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11FC-B86D-4D93-8143-25DC4361DC15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6594"/>
              </p:ext>
            </p:extLst>
          </p:nvPr>
        </p:nvGraphicFramePr>
        <p:xfrm>
          <a:off x="335360" y="1484787"/>
          <a:ext cx="11449272" cy="35314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08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7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32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26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79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</a:tblGrid>
              <a:tr h="36003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Дата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РЕГ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ЯВКА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Дата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РЕГ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ЯВКА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Дата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РЕГ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ЯВКА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1618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15.04.2021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Соч.</a:t>
                      </a:r>
                      <a:endParaRPr lang="ru-RU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30321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29246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01.12.2021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Соч.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29161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27385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07.12.2022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Соч.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27673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26736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1618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15.04.2021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Изл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320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271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01.12.2021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Изл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234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203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07.12.2022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err="1" smtClean="0">
                          <a:effectLst/>
                        </a:rPr>
                        <a:t>Изл</a:t>
                      </a:r>
                      <a:r>
                        <a:rPr lang="ru-RU" sz="1600" u="none" strike="noStrike" dirty="0" smtClean="0">
                          <a:effectLst/>
                        </a:rPr>
                        <a:t>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217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1618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12.05.2021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Соч.</a:t>
                      </a:r>
                      <a:endParaRPr lang="ru-RU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1162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904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02.02.2022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Соч.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2899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2258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01.02.2023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Соч.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1542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1618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12.05.2021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Изл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02.02.2022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Изл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01.02.2023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err="1" smtClean="0">
                          <a:effectLst/>
                        </a:rPr>
                        <a:t>Изл</a:t>
                      </a:r>
                      <a:r>
                        <a:rPr lang="ru-RU" sz="1600" u="none" strike="noStrike" dirty="0" smtClean="0">
                          <a:effectLst/>
                        </a:rPr>
                        <a:t>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1618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19.05.2021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Соч.</a:t>
                      </a:r>
                      <a:endParaRPr lang="ru-RU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281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90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04.05.2022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Соч.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694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453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03.05.2023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Соч.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1618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19.05.2021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Изл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04.05.2022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Изл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03.05.2023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err="1" smtClean="0">
                          <a:effectLst/>
                        </a:rPr>
                        <a:t>Изл</a:t>
                      </a:r>
                      <a:r>
                        <a:rPr lang="ru-RU" sz="1600" u="none" strike="noStrike" dirty="0" smtClean="0">
                          <a:effectLst/>
                        </a:rPr>
                        <a:t>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1618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18.05.2022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Соч.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60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11FC-B86D-4D93-8143-25DC4361DC15}" type="slidenum">
              <a:rPr lang="ru-RU" smtClean="0"/>
              <a:pPr>
                <a:defRPr/>
              </a:pPr>
              <a:t>30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76470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200" b="1" kern="0" dirty="0" smtClean="0"/>
              <a:t>Февраль 2023</a:t>
            </a:r>
            <a:endParaRPr lang="ru-RU" sz="3200" b="1" kern="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309401"/>
              </p:ext>
            </p:extLst>
          </p:nvPr>
        </p:nvGraphicFramePr>
        <p:xfrm>
          <a:off x="191344" y="1309545"/>
          <a:ext cx="11665296" cy="16872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53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ТМ-9: ОБЩ, проведение и сканирование в РЦОИ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408522714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Фед.апробация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ГИА-11  (без участников)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130562277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ТМ-9: МАТ, проведение и сканирование в РЦОИ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20.02.202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Вывоз бланков ИС-9 из РЦОИ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2451887479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27.02.2023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Начало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выверки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назначения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ИС-9 (март)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36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11FC-B86D-4D93-8143-25DC4361DC15}" type="slidenum">
              <a:rPr lang="ru-RU" smtClean="0"/>
              <a:pPr>
                <a:defRPr/>
              </a:pPr>
              <a:t>31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76470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200" b="1" kern="0" dirty="0" smtClean="0"/>
              <a:t>Март 2023</a:t>
            </a:r>
            <a:endParaRPr lang="ru-RU" sz="3200" b="1" kern="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243101"/>
              </p:ext>
            </p:extLst>
          </p:nvPr>
        </p:nvGraphicFramePr>
        <p:xfrm>
          <a:off x="191344" y="1309545"/>
          <a:ext cx="11665296" cy="33744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53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01.03.2023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Окончание регистрации на ИС-9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01.03.202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Окончание регистрации на ГИА-9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2451887479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03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Сбор подписанных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вывер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</a:t>
                      </a:r>
                      <a:r>
                        <a:rPr lang="en-US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назначения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ИС-9 (март)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10.03.2023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Фед.апробация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ГИА-11  (с участниками)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381817767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13.03.2023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Выдача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материалов ИС-9 (март)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4063743203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15.03.2023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ИС-9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625504248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17.03.2023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Сканирование ИС-9 в РЦОИ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22.03.2023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Сбор подписанных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вывер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результатов</a:t>
                      </a:r>
                      <a:r>
                        <a:rPr lang="ru-RU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ИС-9 (март)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1246194591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24.03.2023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Рег.апробация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ГИА-11 по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английскому языку (письмо)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2439513902"/>
                  </a:ext>
                </a:extLst>
              </a:tr>
              <a:tr h="3195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31.03.2023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Рег.апробация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ГИА-11 по информатике и ИКТ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xmlns="" val="797594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74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/>
          <p:cNvSpPr txBox="1">
            <a:spLocks noGrp="1"/>
          </p:cNvSpPr>
          <p:nvPr/>
        </p:nvSpPr>
        <p:spPr bwMode="auto">
          <a:xfrm>
            <a:off x="8112125" y="6524626"/>
            <a:ext cx="21336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D0C31AAD-4DD7-43F8-A0C7-133A754C1FC2}" type="slidenum">
              <a:rPr lang="ru-RU" sz="1400">
                <a:solidFill>
                  <a:schemeClr val="bg1"/>
                </a:solidFill>
              </a:rPr>
              <a:pPr algn="r" eaLnBrk="1" hangingPunct="1"/>
              <a:t>32</a:t>
            </a:fld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12390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79452"/>
              </p:ext>
            </p:extLst>
          </p:nvPr>
        </p:nvGraphicFramePr>
        <p:xfrm>
          <a:off x="1631504" y="1219004"/>
          <a:ext cx="8928992" cy="5090316"/>
        </p:xfrm>
        <a:graphic>
          <a:graphicData uri="http://schemas.openxmlformats.org/drawingml/2006/table">
            <a:tbl>
              <a:tblPr/>
              <a:tblGrid>
                <a:gridCol w="38164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01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Мероприятие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AC4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Даты проведения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AC4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Окончание регистрации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AC4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ИС-11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декабря 2022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F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 ноября 2022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F5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ИС-11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февраля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января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F5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ИС-9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февраля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января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F5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1783038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ИС-9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марта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марта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95587059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ГИА-11 (досрочный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марта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апреля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февраля 2023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ГИА-9 (досрочный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апреля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мая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марта 2023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ИС-11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мая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апреля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ИС-9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мая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мая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ГИА-11 (основной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 мая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 июля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февраля 2023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ГИА-9 (основной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мая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 июля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марта 2023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ГИА-11 (дополнительный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сентября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 августа 2023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ГИА-9 (дополнительный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 сентября 2023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 августа 2023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11FC-B86D-4D93-8143-25DC4361DC15}" type="slidenum">
              <a:rPr lang="ru-RU" smtClean="0"/>
              <a:pPr>
                <a:defRPr/>
              </a:pPr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466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16125" y="846137"/>
            <a:ext cx="8229600" cy="566738"/>
          </a:xfrm>
        </p:spPr>
        <p:txBody>
          <a:bodyPr/>
          <a:lstStyle/>
          <a:p>
            <a:pPr eaLnBrk="1" hangingPunct="1"/>
            <a:r>
              <a:rPr lang="ru-RU" b="1" dirty="0" smtClean="0"/>
              <a:t>ИС</a:t>
            </a:r>
            <a:r>
              <a:rPr lang="en-US" b="1" dirty="0" smtClean="0"/>
              <a:t>-11</a:t>
            </a:r>
            <a:r>
              <a:rPr lang="ru-RU" b="1" dirty="0" smtClean="0"/>
              <a:t> (февраль)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79376" y="1474624"/>
            <a:ext cx="11449271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 b="1" dirty="0"/>
              <a:t>30.01.2023</a:t>
            </a:r>
            <a:r>
              <a:rPr lang="ru-RU" sz="2000" dirty="0"/>
              <a:t> Получение бланков в РЦОИ</a:t>
            </a:r>
          </a:p>
          <a:p>
            <a:pPr eaLnBrk="1" hangingPunct="1"/>
            <a:endParaRPr lang="ru-RU" sz="2000" b="1" dirty="0" smtClean="0"/>
          </a:p>
          <a:p>
            <a:pPr eaLnBrk="1" hangingPunct="1"/>
            <a:r>
              <a:rPr lang="ru-RU" sz="2000" b="1" dirty="0" smtClean="0"/>
              <a:t>01.02.2023 </a:t>
            </a:r>
            <a:r>
              <a:rPr lang="ru-RU" sz="2000" b="1" dirty="0"/>
              <a:t>ИТОГОВОЕ СОЧИНЕНИЕ (ИЗЛОЖЕНИЕ)</a:t>
            </a:r>
          </a:p>
          <a:p>
            <a:pPr eaLnBrk="1" hangingPunct="1"/>
            <a:endParaRPr lang="ru-RU" sz="1400" b="1" dirty="0"/>
          </a:p>
          <a:p>
            <a:pPr eaLnBrk="1" hangingPunct="1"/>
            <a:r>
              <a:rPr lang="ru-RU" sz="2000" b="1" dirty="0" smtClean="0"/>
              <a:t>01-03.02.2023 </a:t>
            </a:r>
            <a:r>
              <a:rPr lang="ru-RU" sz="2000" dirty="0"/>
              <a:t>Проверка в ОО </a:t>
            </a:r>
          </a:p>
          <a:p>
            <a:pPr eaLnBrk="1" hangingPunct="1"/>
            <a:endParaRPr lang="ru-RU" sz="2000" b="1" dirty="0" smtClean="0"/>
          </a:p>
          <a:p>
            <a:pPr eaLnBrk="1" hangingPunct="1"/>
            <a:r>
              <a:rPr lang="ru-RU" sz="2000" b="1" dirty="0" smtClean="0"/>
              <a:t>06.02.2023 </a:t>
            </a:r>
            <a:r>
              <a:rPr lang="ru-RU" sz="2000" dirty="0" smtClean="0"/>
              <a:t>Сканирование </a:t>
            </a:r>
            <a:r>
              <a:rPr lang="ru-RU" sz="2000" dirty="0"/>
              <a:t>в </a:t>
            </a:r>
            <a:r>
              <a:rPr lang="ru-RU" sz="2000" dirty="0" smtClean="0"/>
              <a:t>РЦОИ</a:t>
            </a:r>
          </a:p>
          <a:p>
            <a:pPr eaLnBrk="1" hangingPunct="1"/>
            <a:endParaRPr lang="ru-RU" sz="2000" b="1" dirty="0" smtClean="0"/>
          </a:p>
          <a:p>
            <a:pPr eaLnBrk="1" hangingPunct="1"/>
            <a:r>
              <a:rPr lang="ru-RU" sz="2000" b="1" dirty="0" smtClean="0"/>
              <a:t>07.02.2023 </a:t>
            </a:r>
            <a:r>
              <a:rPr lang="ru-RU" sz="2000" dirty="0"/>
              <a:t>Выверка результатов </a:t>
            </a:r>
            <a:r>
              <a:rPr lang="ru-RU" sz="2000" dirty="0" smtClean="0"/>
              <a:t>сканирования ИС-11</a:t>
            </a:r>
            <a:endParaRPr lang="ru-RU" sz="2000" dirty="0"/>
          </a:p>
          <a:p>
            <a:pPr eaLnBrk="1" hangingPunct="1"/>
            <a:r>
              <a:rPr lang="ru-RU" sz="2000" b="1" dirty="0" smtClean="0"/>
              <a:t>07.02.2023 </a:t>
            </a:r>
            <a:r>
              <a:rPr lang="ru-RU" sz="2000" dirty="0"/>
              <a:t>Перепроверка ИС-11</a:t>
            </a:r>
          </a:p>
          <a:p>
            <a:pPr eaLnBrk="1" hangingPunct="1"/>
            <a:endParaRPr lang="ru-RU" sz="2000" b="1" dirty="0" smtClean="0"/>
          </a:p>
          <a:p>
            <a:pPr eaLnBrk="1" hangingPunct="1"/>
            <a:r>
              <a:rPr lang="ru-RU" sz="2000" b="1" dirty="0" smtClean="0"/>
              <a:t>08-10.02.2023 </a:t>
            </a:r>
            <a:r>
              <a:rPr lang="ru-RU" sz="2000" dirty="0"/>
              <a:t>Приём подписанных выверок с результатами ИС-11</a:t>
            </a:r>
          </a:p>
          <a:p>
            <a:pPr eaLnBrk="1" hangingPunct="1"/>
            <a:r>
              <a:rPr lang="ru-RU" sz="2000" b="1" dirty="0" smtClean="0"/>
              <a:t>13-14.02.2023 </a:t>
            </a:r>
            <a:r>
              <a:rPr lang="ru-RU" sz="2000" dirty="0"/>
              <a:t>Вывоз бланков из РЦОИ</a:t>
            </a:r>
          </a:p>
          <a:p>
            <a:pPr eaLnBrk="1" hangingPunct="1"/>
            <a:r>
              <a:rPr lang="ru-RU" sz="2000" b="1" dirty="0" smtClean="0"/>
              <a:t>14.02.2023 </a:t>
            </a:r>
            <a:r>
              <a:rPr lang="ru-RU" sz="2000" dirty="0"/>
              <a:t>Получение протоколов с результатами ИС-11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11FC-B86D-4D93-8143-25DC4361DC15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11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16125" y="846137"/>
            <a:ext cx="8229600" cy="566738"/>
          </a:xfrm>
        </p:spPr>
        <p:txBody>
          <a:bodyPr/>
          <a:lstStyle/>
          <a:p>
            <a:pPr eaLnBrk="1" hangingPunct="1"/>
            <a:r>
              <a:rPr lang="ru-RU" b="1" dirty="0" smtClean="0"/>
              <a:t>ИС</a:t>
            </a:r>
            <a:r>
              <a:rPr lang="en-US" b="1" dirty="0" smtClean="0"/>
              <a:t>-11</a:t>
            </a:r>
            <a:r>
              <a:rPr lang="ru-RU" b="1" dirty="0" smtClean="0"/>
              <a:t> (май)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51384" y="1556792"/>
            <a:ext cx="11449272" cy="523220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 b="1" dirty="0" smtClean="0"/>
              <a:t>19.04.2023 </a:t>
            </a:r>
            <a:r>
              <a:rPr lang="ru-RU" sz="2000" dirty="0"/>
              <a:t>Последний день регистрации на </a:t>
            </a:r>
            <a:r>
              <a:rPr lang="ru-RU" sz="2000" dirty="0" smtClean="0"/>
              <a:t>ИС-11 3 мая</a:t>
            </a:r>
            <a:endParaRPr lang="ru-RU" sz="2000" dirty="0"/>
          </a:p>
          <a:p>
            <a:pPr algn="ctr" eaLnBrk="1" hangingPunct="1"/>
            <a:r>
              <a:rPr lang="ru-RU" sz="2000" b="1" dirty="0"/>
              <a:t>Пункты регистрации ВПЛ работают с 10:00 до </a:t>
            </a:r>
            <a:r>
              <a:rPr lang="ru-RU" sz="2000" b="1" dirty="0" smtClean="0"/>
              <a:t>18:00</a:t>
            </a:r>
          </a:p>
          <a:p>
            <a:pPr algn="ctr" eaLnBrk="1" hangingPunct="1"/>
            <a:endParaRPr lang="ru-RU" sz="2000" b="1" dirty="0"/>
          </a:p>
          <a:p>
            <a:pPr eaLnBrk="1" hangingPunct="1"/>
            <a:r>
              <a:rPr lang="ru-RU" sz="2000" b="1" dirty="0" smtClean="0"/>
              <a:t>20.04.2023 </a:t>
            </a:r>
            <a:r>
              <a:rPr lang="ru-RU" sz="2000" dirty="0">
                <a:solidFill>
                  <a:srgbClr val="FF0000"/>
                </a:solidFill>
              </a:rPr>
              <a:t>Сбор «Параграф» </a:t>
            </a:r>
            <a:r>
              <a:rPr lang="ru-RU" sz="2000" dirty="0"/>
              <a:t>(</a:t>
            </a:r>
            <a:r>
              <a:rPr lang="ru-RU" sz="2000" u="sng" dirty="0"/>
              <a:t>только ВПЛ</a:t>
            </a:r>
            <a:r>
              <a:rPr lang="ru-RU" sz="2000" dirty="0"/>
              <a:t>)</a:t>
            </a:r>
          </a:p>
          <a:p>
            <a:pPr eaLnBrk="1" hangingPunct="1"/>
            <a:endParaRPr lang="ru-RU" sz="2000" b="1" dirty="0" smtClean="0"/>
          </a:p>
          <a:p>
            <a:pPr eaLnBrk="1" hangingPunct="1"/>
            <a:r>
              <a:rPr lang="ru-RU" sz="2000" b="1" dirty="0" smtClean="0"/>
              <a:t>19-21.04.2023 </a:t>
            </a:r>
            <a:r>
              <a:rPr lang="ru-RU" sz="2000" dirty="0" smtClean="0"/>
              <a:t>Выверка </a:t>
            </a:r>
            <a:r>
              <a:rPr lang="ru-RU" sz="2000" dirty="0"/>
              <a:t>назначения на ИС-11</a:t>
            </a:r>
          </a:p>
          <a:p>
            <a:pPr eaLnBrk="1" hangingPunct="1"/>
            <a:endParaRPr lang="ru-RU" sz="2000" b="1" dirty="0" smtClean="0"/>
          </a:p>
          <a:p>
            <a:pPr eaLnBrk="1" hangingPunct="1"/>
            <a:r>
              <a:rPr lang="ru-RU" sz="2000" b="1" dirty="0" smtClean="0"/>
              <a:t>21.04.2023</a:t>
            </a:r>
            <a:r>
              <a:rPr lang="ru-RU" sz="2000" dirty="0" smtClean="0"/>
              <a:t> </a:t>
            </a:r>
            <a:r>
              <a:rPr lang="ru-RU" sz="2000" dirty="0"/>
              <a:t>Отсканированные подписанные выверки разместить на FTP в папке "Сбор выверок". Выверка от каждого ОО должна быть в отдельном файле .</a:t>
            </a:r>
            <a:r>
              <a:rPr lang="ru-RU" sz="2000" dirty="0" err="1"/>
              <a:t>pdf</a:t>
            </a:r>
            <a:r>
              <a:rPr lang="ru-RU" sz="2000" dirty="0"/>
              <a:t>, названием файла должен являться код ОО (например, 1001.pdf).</a:t>
            </a:r>
          </a:p>
          <a:p>
            <a:pPr eaLnBrk="1" hangingPunct="1"/>
            <a:endParaRPr lang="ru-RU" sz="2000" b="1" dirty="0" smtClean="0"/>
          </a:p>
          <a:p>
            <a:pPr eaLnBrk="1" hangingPunct="1"/>
            <a:r>
              <a:rPr lang="ru-RU" sz="2000" b="1" dirty="0" smtClean="0"/>
              <a:t>с 24.04.2023</a:t>
            </a:r>
            <a:r>
              <a:rPr lang="ru-RU" sz="2000" dirty="0" smtClean="0"/>
              <a:t> </a:t>
            </a:r>
            <a:r>
              <a:rPr lang="ru-RU" sz="2000" dirty="0"/>
              <a:t>Выдача уведомлений на </a:t>
            </a:r>
            <a:r>
              <a:rPr lang="ru-RU" sz="2000" dirty="0" smtClean="0"/>
              <a:t>ИС-11</a:t>
            </a:r>
            <a:endParaRPr lang="en-US" sz="2000" dirty="0"/>
          </a:p>
          <a:p>
            <a:pPr eaLnBrk="1" hangingPunct="1"/>
            <a:r>
              <a:rPr lang="ru-RU" sz="2000" b="1" dirty="0" smtClean="0"/>
              <a:t>25.04.2023 </a:t>
            </a:r>
            <a:r>
              <a:rPr lang="ru-RU" sz="2000" dirty="0" smtClean="0"/>
              <a:t>Новость </a:t>
            </a:r>
            <a:r>
              <a:rPr lang="ru-RU" sz="2000" dirty="0"/>
              <a:t>о выдаче уведомлений на сайте </a:t>
            </a:r>
            <a:r>
              <a:rPr lang="en-US" sz="2000" dirty="0"/>
              <a:t>ege.spb.ru</a:t>
            </a:r>
            <a:endParaRPr lang="ru-RU" sz="2000" dirty="0"/>
          </a:p>
          <a:p>
            <a:pPr eaLnBrk="1" hangingPunct="1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28.04.2023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Получение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бланков 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РЦОИ</a:t>
            </a:r>
          </a:p>
          <a:p>
            <a:pPr eaLnBrk="1" hangingPunct="1"/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000" b="1" dirty="0" smtClean="0"/>
              <a:t>03.05.2023 </a:t>
            </a:r>
            <a:r>
              <a:rPr lang="ru-RU" sz="2000" b="1" dirty="0"/>
              <a:t>ИТОГОВОЕ СОЧИНЕНИЕ (ИЗЛОЖЕНИЕ)</a:t>
            </a:r>
          </a:p>
          <a:p>
            <a:pPr eaLnBrk="1" hangingPunct="1"/>
            <a:endParaRPr lang="ru-RU" sz="14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11FC-B86D-4D93-8143-25DC4361DC15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42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16125" y="846137"/>
            <a:ext cx="8229600" cy="566738"/>
          </a:xfrm>
        </p:spPr>
        <p:txBody>
          <a:bodyPr/>
          <a:lstStyle/>
          <a:p>
            <a:pPr eaLnBrk="1" hangingPunct="1"/>
            <a:r>
              <a:rPr lang="ru-RU" b="1" dirty="0" smtClean="0"/>
              <a:t>ИС</a:t>
            </a:r>
            <a:r>
              <a:rPr lang="en-US" b="1" dirty="0" smtClean="0"/>
              <a:t>-11</a:t>
            </a:r>
            <a:r>
              <a:rPr lang="ru-RU" b="1" dirty="0" smtClean="0"/>
              <a:t> (май)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79376" y="1474624"/>
            <a:ext cx="11449271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1400" b="1" dirty="0"/>
          </a:p>
          <a:p>
            <a:pPr eaLnBrk="1" hangingPunct="1"/>
            <a:r>
              <a:rPr lang="ru-RU" sz="2000" b="1" dirty="0" smtClean="0"/>
              <a:t>0</a:t>
            </a:r>
            <a:r>
              <a:rPr lang="en-US" sz="2000" b="1" dirty="0" smtClean="0"/>
              <a:t>3</a:t>
            </a:r>
            <a:r>
              <a:rPr lang="ru-RU" sz="2000" b="1" dirty="0" smtClean="0"/>
              <a:t>.0</a:t>
            </a:r>
            <a:r>
              <a:rPr lang="en-US" sz="2000" b="1" dirty="0" smtClean="0"/>
              <a:t>5</a:t>
            </a:r>
            <a:r>
              <a:rPr lang="ru-RU" sz="2000" b="1" dirty="0" smtClean="0"/>
              <a:t>.2023 </a:t>
            </a:r>
            <a:r>
              <a:rPr lang="ru-RU" sz="2000" b="1" dirty="0"/>
              <a:t>ИТОГОВОЕ СОЧИНЕНИЕ (ИЗЛОЖЕНИЕ)</a:t>
            </a:r>
          </a:p>
          <a:p>
            <a:pPr eaLnBrk="1" hangingPunct="1"/>
            <a:endParaRPr lang="ru-RU" sz="1400" b="1" dirty="0"/>
          </a:p>
          <a:p>
            <a:pPr eaLnBrk="1" hangingPunct="1"/>
            <a:r>
              <a:rPr lang="ru-RU" sz="2000" b="1" dirty="0" smtClean="0"/>
              <a:t>03-05.05.2023 </a:t>
            </a:r>
            <a:r>
              <a:rPr lang="ru-RU" sz="2000" dirty="0"/>
              <a:t>Проверка в ОО </a:t>
            </a:r>
          </a:p>
          <a:p>
            <a:pPr eaLnBrk="1" hangingPunct="1"/>
            <a:endParaRPr lang="ru-RU" sz="2000" b="1" dirty="0" smtClean="0"/>
          </a:p>
          <a:p>
            <a:pPr eaLnBrk="1" hangingPunct="1"/>
            <a:r>
              <a:rPr lang="ru-RU" sz="2000" b="1" dirty="0" smtClean="0"/>
              <a:t>05.05.2023 </a:t>
            </a:r>
            <a:r>
              <a:rPr lang="ru-RU" sz="2000" dirty="0" smtClean="0"/>
              <a:t>Сканирование </a:t>
            </a:r>
            <a:r>
              <a:rPr lang="ru-RU" sz="2000" dirty="0"/>
              <a:t>в </a:t>
            </a:r>
            <a:r>
              <a:rPr lang="ru-RU" sz="2000" dirty="0" smtClean="0"/>
              <a:t>РЦОИ</a:t>
            </a:r>
          </a:p>
          <a:p>
            <a:pPr eaLnBrk="1" hangingPunct="1"/>
            <a:endParaRPr lang="ru-RU" sz="2000" b="1" dirty="0" smtClean="0"/>
          </a:p>
          <a:p>
            <a:pPr eaLnBrk="1" hangingPunct="1"/>
            <a:r>
              <a:rPr lang="ru-RU" sz="2000" b="1" dirty="0" smtClean="0"/>
              <a:t>11.05.2023 </a:t>
            </a:r>
            <a:r>
              <a:rPr lang="ru-RU" sz="2000" dirty="0"/>
              <a:t>Выверка результатов </a:t>
            </a:r>
            <a:r>
              <a:rPr lang="ru-RU" sz="2000" dirty="0" smtClean="0"/>
              <a:t>сканирования ИС-11</a:t>
            </a:r>
            <a:endParaRPr lang="ru-RU" sz="2000" dirty="0"/>
          </a:p>
          <a:p>
            <a:pPr eaLnBrk="1" hangingPunct="1"/>
            <a:r>
              <a:rPr lang="ru-RU" sz="2000" b="1" dirty="0" smtClean="0"/>
              <a:t>11.05.2023 </a:t>
            </a:r>
            <a:r>
              <a:rPr lang="ru-RU" sz="2000" dirty="0"/>
              <a:t>Перепроверка ИС-11</a:t>
            </a:r>
          </a:p>
          <a:p>
            <a:pPr eaLnBrk="1" hangingPunct="1"/>
            <a:endParaRPr lang="ru-RU" sz="2000" b="1" dirty="0" smtClean="0"/>
          </a:p>
          <a:p>
            <a:pPr eaLnBrk="1" hangingPunct="1"/>
            <a:r>
              <a:rPr lang="ru-RU" sz="2000" b="1" dirty="0" smtClean="0"/>
              <a:t>08-10.02.2023 </a:t>
            </a:r>
            <a:r>
              <a:rPr lang="ru-RU" sz="2000" dirty="0"/>
              <a:t>Приём подписанных выверок с результатами ИС-11</a:t>
            </a:r>
          </a:p>
          <a:p>
            <a:pPr eaLnBrk="1" hangingPunct="1"/>
            <a:r>
              <a:rPr lang="ru-RU" sz="2000" b="1" dirty="0" smtClean="0"/>
              <a:t>13-14.02.2023 </a:t>
            </a:r>
            <a:r>
              <a:rPr lang="ru-RU" sz="2000" dirty="0"/>
              <a:t>Вывоз бланков из РЦОИ</a:t>
            </a:r>
          </a:p>
          <a:p>
            <a:pPr eaLnBrk="1" hangingPunct="1"/>
            <a:r>
              <a:rPr lang="ru-RU" sz="2000" b="1" dirty="0" smtClean="0"/>
              <a:t>14.02.2023 </a:t>
            </a:r>
            <a:r>
              <a:rPr lang="ru-RU" sz="2000" dirty="0"/>
              <a:t>Получение протоколов с результатами ИС-11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11FC-B86D-4D93-8143-25DC4361DC15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419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384" y="2276872"/>
            <a:ext cx="10972800" cy="2764899"/>
          </a:xfrm>
        </p:spPr>
        <p:txBody>
          <a:bodyPr/>
          <a:lstStyle/>
          <a:p>
            <a:pPr marL="0" indent="0" algn="ctr">
              <a:buNone/>
            </a:pPr>
            <a:r>
              <a:rPr lang="ru-RU" sz="5000" b="1" dirty="0" smtClean="0"/>
              <a:t>Итоговое собеседование</a:t>
            </a:r>
          </a:p>
          <a:p>
            <a:pPr marL="0" indent="0" algn="ctr">
              <a:buNone/>
            </a:pPr>
            <a:r>
              <a:rPr lang="ru-RU" sz="5000" b="1" dirty="0" smtClean="0"/>
              <a:t>ИС-9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3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ИС-9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647914"/>
              </p:ext>
            </p:extLst>
          </p:nvPr>
        </p:nvGraphicFramePr>
        <p:xfrm>
          <a:off x="1415476" y="2032000"/>
          <a:ext cx="9145019" cy="2909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0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16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06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14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05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163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06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914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15055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163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64403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324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2021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2022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2023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Дата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РЕГ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ЯВКА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Дата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РЕГ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ЯВКА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Дата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РЕГ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ЯВКА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10.02.2021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42566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41408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09.02.2022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42239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40696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08.02.2023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45435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10.03.2021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1217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1034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09.03.2022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1584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1399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17.05.2021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188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16.05.2022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145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17.06.2022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06.07.2022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27.07.2022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24.08.2022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669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5760" y="918047"/>
            <a:ext cx="8256240" cy="503917"/>
          </a:xfrm>
        </p:spPr>
        <p:txBody>
          <a:bodyPr/>
          <a:lstStyle/>
          <a:p>
            <a:r>
              <a:rPr lang="ru-RU" b="1" dirty="0" smtClean="0"/>
              <a:t>Изменение в бланках ИС-9 (с 2022 года)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56798"/>
            <a:ext cx="3744416" cy="52965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792" y="1666727"/>
            <a:ext cx="6611125" cy="1258827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151784" y="303448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*Если участник итогового собеседования пересказал текст не подробно, </a:t>
            </a:r>
            <a:br>
              <a:rPr lang="ru-RU" dirty="0"/>
            </a:br>
            <a:r>
              <a:rPr lang="ru-RU" dirty="0"/>
              <a:t>а СЖАТО, то общее количество баллов, которое получил участник итогового собеседования по критериям П1-П4, </a:t>
            </a:r>
            <a:r>
              <a:rPr lang="ru-RU" b="1" dirty="0">
                <a:solidFill>
                  <a:srgbClr val="FF0000"/>
                </a:solidFill>
              </a:rPr>
              <a:t>уменьшается на 1 балл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8115" y="4109219"/>
            <a:ext cx="7019558" cy="1203962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4176704" y="5356537"/>
            <a:ext cx="7823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 Если участник итогового собеседования не приступал к выполнению задания 2, </a:t>
            </a:r>
            <a:r>
              <a:rPr lang="ru-RU" dirty="0" smtClean="0"/>
              <a:t>то </a:t>
            </a:r>
            <a:r>
              <a:rPr lang="ru-RU" dirty="0"/>
              <a:t>по критериям оценивания правильности речи за выполнение заданий 1 и 2 (P1) ставится </a:t>
            </a:r>
            <a:r>
              <a:rPr lang="ru-RU" b="1" dirty="0">
                <a:solidFill>
                  <a:srgbClr val="FF0000"/>
                </a:solidFill>
              </a:rPr>
              <a:t>не более двух баллов</a:t>
            </a:r>
            <a:r>
              <a:rPr lang="ru-RU" dirty="0"/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7368" y="2944676"/>
            <a:ext cx="3600400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11" idx="3"/>
          </p:cNvCxnSpPr>
          <p:nvPr/>
        </p:nvCxnSpPr>
        <p:spPr>
          <a:xfrm flipV="1">
            <a:off x="4007768" y="2944676"/>
            <a:ext cx="216024" cy="3240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07368" y="3590123"/>
            <a:ext cx="3600400" cy="7028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007768" y="3957810"/>
            <a:ext cx="168936" cy="1514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46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34927</TotalTime>
  <Words>2065</Words>
  <Application>Microsoft Office PowerPoint</Application>
  <PresentationFormat>Широкоэкранный</PresentationFormat>
  <Paragraphs>687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8" baseType="lpstr">
      <vt:lpstr>Arial</vt:lpstr>
      <vt:lpstr>Calibri</vt:lpstr>
      <vt:lpstr>Courier New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ИС-11</vt:lpstr>
      <vt:lpstr>ИС-11 (февраль)</vt:lpstr>
      <vt:lpstr>ИС-11 (май)</vt:lpstr>
      <vt:lpstr>ИС-11 (май)</vt:lpstr>
      <vt:lpstr>Презентация PowerPoint</vt:lpstr>
      <vt:lpstr>ИС-9</vt:lpstr>
      <vt:lpstr>Изменение в бланках ИС-9 (с 2022 года)</vt:lpstr>
      <vt:lpstr>Презентация PowerPoint</vt:lpstr>
      <vt:lpstr>ИС-9 (февраль)</vt:lpstr>
      <vt:lpstr>ИС-9 (март)</vt:lpstr>
      <vt:lpstr>Презентация PowerPoint</vt:lpstr>
      <vt:lpstr>Тренировочные мероприятия ГИА-9</vt:lpstr>
      <vt:lpstr>Презентация PowerPoint</vt:lpstr>
      <vt:lpstr>График ТМ-9</vt:lpstr>
      <vt:lpstr>Презентация PowerPoint</vt:lpstr>
      <vt:lpstr>Апробации ГИА-11</vt:lpstr>
      <vt:lpstr>Апробация 17 февраля</vt:lpstr>
      <vt:lpstr>Региональные тренировки</vt:lpstr>
      <vt:lpstr>Презентация PowerPoint</vt:lpstr>
      <vt:lpstr>ГИА-2023</vt:lpstr>
      <vt:lpstr>ГИА-2023</vt:lpstr>
      <vt:lpstr>ГИА-2023. Отказ от обработки персональных данных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вопросы организации проведения ОГЭ по информатике</dc:title>
  <dc:creator>bvl</dc:creator>
  <cp:lastModifiedBy>Виталий Л. Брысов</cp:lastModifiedBy>
  <cp:revision>994</cp:revision>
  <cp:lastPrinted>2023-01-27T06:09:51Z</cp:lastPrinted>
  <dcterms:created xsi:type="dcterms:W3CDTF">2016-10-12T09:11:36Z</dcterms:created>
  <dcterms:modified xsi:type="dcterms:W3CDTF">2023-01-27T06:09:59Z</dcterms:modified>
</cp:coreProperties>
</file>