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645F9-FBC6-488A-8B78-4AD7736D548F}" type="doc">
      <dgm:prSet loTypeId="urn:microsoft.com/office/officeart/2005/8/layout/vList6#1" loCatId="list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49AE3A5A-A84A-40B4-9ED1-30EB6DAAC215}">
      <dgm:prSet phldrT="[Text]"/>
      <dgm:spPr bwMode="auto"/>
      <dgm:t>
        <a:bodyPr/>
        <a:lstStyle/>
        <a:p>
          <a:pPr>
            <a:defRPr/>
          </a:pPr>
          <a:r>
            <a:rPr lang="en-US"/>
            <a:t>QR</a:t>
          </a:r>
          <a:r>
            <a:rPr lang="ru-RU"/>
            <a:t>-код на сайт школы</a:t>
          </a:r>
          <a:endParaRPr/>
        </a:p>
      </dgm:t>
    </dgm:pt>
    <dgm:pt modelId="{681AE7A2-20A1-47FA-9315-8307E74711C9}" type="parTrans" cxnId="{23316DE4-F4D2-400C-B5C4-D767EEEF35E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DC6DD82-1306-4222-A260-BDB8C27CA469}" type="sibTrans" cxnId="{23316DE4-F4D2-400C-B5C4-D767EEEF35E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B38A1B0-EFB6-4E93-93C3-06D8AAE4B41C}">
      <dgm:prSet phldrT="[Text]"/>
      <dgm:spPr bwMode="auto"/>
      <dgm:t>
        <a:bodyPr/>
        <a:lstStyle/>
        <a:p>
          <a:pPr>
            <a:defRPr/>
          </a:pPr>
          <a:r>
            <a:rPr lang="ru-RU"/>
            <a:t>Адрес сайта в сети «Интернет»</a:t>
          </a:r>
          <a:endParaRPr/>
        </a:p>
      </dgm:t>
    </dgm:pt>
    <dgm:pt modelId="{5FAF7A9A-FBC7-4B52-B462-F6D3C46AFB6F}" type="parTrans" cxnId="{A4E65CC9-EC05-4A9A-A343-69671A5396E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88BC945-829B-4C39-9D35-E70DF4375348}" type="sibTrans" cxnId="{A4E65CC9-EC05-4A9A-A343-69671A5396E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DF07606-CE8C-4155-80D5-013CD42DCE6A}">
      <dgm:prSet phldrT="[Text]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EBA8D698-1958-4C0D-8AED-F5511F435B0C}" type="parTrans" cxnId="{B8780296-EB7C-4F69-A4ED-FF957BF3FEC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8EAB507-C608-43F6-8043-1913C783552E}" type="sibTrans" cxnId="{B8780296-EB7C-4F69-A4ED-FF957BF3FEC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BE6AF35-1311-4DC6-911D-DA709B390C37}">
      <dgm:prSet phldrT="[Text]"/>
      <dgm:spPr bwMode="auto"/>
      <dgm:t>
        <a:bodyPr/>
        <a:lstStyle/>
        <a:p>
          <a:pPr>
            <a:defRPr/>
          </a:pPr>
          <a:r>
            <a:rPr lang="en-US"/>
            <a:t>QR</a:t>
          </a:r>
          <a:r>
            <a:rPr lang="ru-RU"/>
            <a:t>-код группу ВК</a:t>
          </a:r>
          <a:endParaRPr/>
        </a:p>
      </dgm:t>
    </dgm:pt>
    <dgm:pt modelId="{3D194BB9-5572-483A-934B-B19694092E9B}" type="parTrans" cxnId="{EB7D3815-2247-4E6E-A745-E8201945BD6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47B8CB5-185C-42B7-9BDA-9502E9C1EFBE}" type="sibTrans" cxnId="{EB7D3815-2247-4E6E-A745-E8201945BD6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904E447-A587-46C3-967C-5C4B52AD820C}">
      <dgm:prSet phldrT="[Text]"/>
      <dgm:spPr bwMode="auto"/>
      <dgm:t>
        <a:bodyPr/>
        <a:lstStyle/>
        <a:p>
          <a:pPr>
            <a:defRPr/>
          </a:pPr>
          <a:r>
            <a:rPr lang="ru-RU"/>
            <a:t>Ссылка на группу в ВК:</a:t>
          </a:r>
          <a:endParaRPr/>
        </a:p>
      </dgm:t>
    </dgm:pt>
    <dgm:pt modelId="{6D6AB924-F69E-4BCD-ABBC-54EE2E5E108B}" type="parTrans" cxnId="{40432D9E-D6DE-4DCB-BD74-C881EE64FA5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9EC0A58-C809-4C92-A2E8-4FCC5D6A724C}" type="sibTrans" cxnId="{40432D9E-D6DE-4DCB-BD74-C881EE64FA5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2C263AA-0AEA-4EBA-9D7E-109137761A3D}">
      <dgm:prSet phldrT="[Text]"/>
      <dgm:spPr bwMode="auto"/>
      <dgm:t>
        <a:bodyPr/>
        <a:lstStyle/>
        <a:p>
          <a:pPr>
            <a:defRPr/>
          </a:pPr>
          <a:r>
            <a:rPr lang="ru-RU"/>
            <a:t> </a:t>
          </a:r>
          <a:endParaRPr/>
        </a:p>
      </dgm:t>
    </dgm:pt>
    <dgm:pt modelId="{CAB0EFBE-8B6C-4AA3-9593-5E39CAE4DFBD}" type="parTrans" cxnId="{3932B1D9-9529-44F7-9346-239FDA1F3DD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B24F318-437D-4B9E-A391-D6C235637A95}" type="sibTrans" cxnId="{3932B1D9-9529-44F7-9346-239FDA1F3DD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2D8950A-B76C-4D35-9ECC-70A4B68CE0B0}" type="pres">
      <dgm:prSet presAssocID="{603645F9-FBC6-488A-8B78-4AD7736D548F}" presName="Name0" presStyleCnt="0">
        <dgm:presLayoutVars>
          <dgm:dir/>
          <dgm:animLvl val="lvl"/>
          <dgm:resizeHandles val="exact"/>
        </dgm:presLayoutVars>
      </dgm:prSet>
      <dgm:spPr bwMode="auto"/>
      <dgm:t>
        <a:bodyPr/>
        <a:lstStyle/>
        <a:p>
          <a:endParaRPr lang="ru-RU"/>
        </a:p>
      </dgm:t>
    </dgm:pt>
    <dgm:pt modelId="{3C72F940-BCEC-4152-9814-1E0BA7D4A6B5}" type="pres">
      <dgm:prSet presAssocID="{49AE3A5A-A84A-40B4-9ED1-30EB6DAAC215}" presName="linNode" presStyleCnt="0"/>
      <dgm:spPr bwMode="auto"/>
    </dgm:pt>
    <dgm:pt modelId="{0A58EC4D-D449-4C6F-9736-9F722E9E3F0E}" type="pres">
      <dgm:prSet presAssocID="{49AE3A5A-A84A-40B4-9ED1-30EB6DAAC215}" presName="parentShp" presStyleLbl="node1" presStyleIdx="0" presStyleCnt="2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5DFE7CE0-DDDF-40F0-8C53-9BBBC6C3DD03}" type="pres">
      <dgm:prSet presAssocID="{49AE3A5A-A84A-40B4-9ED1-30EB6DAAC215}" presName="childShp" presStyleLbl="bgAccFollowNode1" presStyleIdx="0" presStyleCnt="2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299CBED5-DB9A-4867-9BB7-C13ED75AAEFC}" type="pres">
      <dgm:prSet presAssocID="{9DC6DD82-1306-4222-A260-BDB8C27CA469}" presName="spacing" presStyleCnt="0"/>
      <dgm:spPr bwMode="auto"/>
    </dgm:pt>
    <dgm:pt modelId="{5CFA0622-40BB-4BB8-B61E-11556FE457C7}" type="pres">
      <dgm:prSet presAssocID="{7BE6AF35-1311-4DC6-911D-DA709B390C37}" presName="linNode" presStyleCnt="0"/>
      <dgm:spPr bwMode="auto"/>
    </dgm:pt>
    <dgm:pt modelId="{89611462-D54B-40EE-A8E6-D8F06AEBD746}" type="pres">
      <dgm:prSet presAssocID="{7BE6AF35-1311-4DC6-911D-DA709B390C37}" presName="parentShp" presStyleLbl="node1" presStyleIdx="1" presStyleCnt="2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983D387D-873E-4B4E-A777-02B615F8FC91}" type="pres">
      <dgm:prSet presAssocID="{7BE6AF35-1311-4DC6-911D-DA709B390C37}" presName="childShp" presStyleLbl="bgAccFollowNode1" presStyleIdx="1" presStyleCnt="2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</dgm:ptLst>
  <dgm:cxnLst>
    <dgm:cxn modelId="{1114BB2C-5E65-49D4-8B1B-212BB660D82F}" type="presOf" srcId="{9B38A1B0-EFB6-4E93-93C3-06D8AAE4B41C}" destId="{5DFE7CE0-DDDF-40F0-8C53-9BBBC6C3DD03}" srcOrd="0" destOrd="0" presId="urn:microsoft.com/office/officeart/2005/8/layout/vList6#1"/>
    <dgm:cxn modelId="{1F79E5E3-7E14-4514-8DB5-6359C9EAED26}" type="presOf" srcId="{7BE6AF35-1311-4DC6-911D-DA709B390C37}" destId="{89611462-D54B-40EE-A8E6-D8F06AEBD746}" srcOrd="0" destOrd="0" presId="urn:microsoft.com/office/officeart/2005/8/layout/vList6#1"/>
    <dgm:cxn modelId="{7B97185E-0A38-4A85-8588-A5A7A67661B6}" type="presOf" srcId="{E904E447-A587-46C3-967C-5C4B52AD820C}" destId="{983D387D-873E-4B4E-A777-02B615F8FC91}" srcOrd="0" destOrd="0" presId="urn:microsoft.com/office/officeart/2005/8/layout/vList6#1"/>
    <dgm:cxn modelId="{D228317C-9CE5-4F98-A21E-327AC85335CE}" type="presOf" srcId="{F2C263AA-0AEA-4EBA-9D7E-109137761A3D}" destId="{983D387D-873E-4B4E-A777-02B615F8FC91}" srcOrd="0" destOrd="1" presId="urn:microsoft.com/office/officeart/2005/8/layout/vList6#1"/>
    <dgm:cxn modelId="{A4E65CC9-EC05-4A9A-A343-69671A5396E0}" srcId="{49AE3A5A-A84A-40B4-9ED1-30EB6DAAC215}" destId="{9B38A1B0-EFB6-4E93-93C3-06D8AAE4B41C}" srcOrd="0" destOrd="0" parTransId="{5FAF7A9A-FBC7-4B52-B462-F6D3C46AFB6F}" sibTransId="{E88BC945-829B-4C39-9D35-E70DF4375348}"/>
    <dgm:cxn modelId="{23316DE4-F4D2-400C-B5C4-D767EEEF35EF}" srcId="{603645F9-FBC6-488A-8B78-4AD7736D548F}" destId="{49AE3A5A-A84A-40B4-9ED1-30EB6DAAC215}" srcOrd="0" destOrd="0" parTransId="{681AE7A2-20A1-47FA-9315-8307E74711C9}" sibTransId="{9DC6DD82-1306-4222-A260-BDB8C27CA469}"/>
    <dgm:cxn modelId="{B8780296-EB7C-4F69-A4ED-FF957BF3FEC7}" srcId="{49AE3A5A-A84A-40B4-9ED1-30EB6DAAC215}" destId="{5DF07606-CE8C-4155-80D5-013CD42DCE6A}" srcOrd="1" destOrd="0" parTransId="{EBA8D698-1958-4C0D-8AED-F5511F435B0C}" sibTransId="{48EAB507-C608-43F6-8043-1913C783552E}"/>
    <dgm:cxn modelId="{B4A593E4-1CB7-4F10-A6E7-E10B59210EE5}" type="presOf" srcId="{603645F9-FBC6-488A-8B78-4AD7736D548F}" destId="{D2D8950A-B76C-4D35-9ECC-70A4B68CE0B0}" srcOrd="0" destOrd="0" presId="urn:microsoft.com/office/officeart/2005/8/layout/vList6#1"/>
    <dgm:cxn modelId="{ED7E2650-DAA8-4502-BF81-72FBAD63013A}" type="presOf" srcId="{5DF07606-CE8C-4155-80D5-013CD42DCE6A}" destId="{5DFE7CE0-DDDF-40F0-8C53-9BBBC6C3DD03}" srcOrd="0" destOrd="1" presId="urn:microsoft.com/office/officeart/2005/8/layout/vList6#1"/>
    <dgm:cxn modelId="{EB7D3815-2247-4E6E-A745-E8201945BD6E}" srcId="{603645F9-FBC6-488A-8B78-4AD7736D548F}" destId="{7BE6AF35-1311-4DC6-911D-DA709B390C37}" srcOrd="1" destOrd="0" parTransId="{3D194BB9-5572-483A-934B-B19694092E9B}" sibTransId="{F47B8CB5-185C-42B7-9BDA-9502E9C1EFBE}"/>
    <dgm:cxn modelId="{3932B1D9-9529-44F7-9346-239FDA1F3DDD}" srcId="{7BE6AF35-1311-4DC6-911D-DA709B390C37}" destId="{F2C263AA-0AEA-4EBA-9D7E-109137761A3D}" srcOrd="1" destOrd="0" parTransId="{CAB0EFBE-8B6C-4AA3-9593-5E39CAE4DFBD}" sibTransId="{9B24F318-437D-4B9E-A391-D6C235637A95}"/>
    <dgm:cxn modelId="{BD60CFA1-2A81-45FC-A531-7D03B0B5ACE5}" type="presOf" srcId="{49AE3A5A-A84A-40B4-9ED1-30EB6DAAC215}" destId="{0A58EC4D-D449-4C6F-9736-9F722E9E3F0E}" srcOrd="0" destOrd="0" presId="urn:microsoft.com/office/officeart/2005/8/layout/vList6#1"/>
    <dgm:cxn modelId="{40432D9E-D6DE-4DCB-BD74-C881EE64FA57}" srcId="{7BE6AF35-1311-4DC6-911D-DA709B390C37}" destId="{E904E447-A587-46C3-967C-5C4B52AD820C}" srcOrd="0" destOrd="0" parTransId="{6D6AB924-F69E-4BCD-ABBC-54EE2E5E108B}" sibTransId="{D9EC0A58-C809-4C92-A2E8-4FCC5D6A724C}"/>
    <dgm:cxn modelId="{4EBE99B0-E7E9-4574-B826-4E091F73139F}" type="presParOf" srcId="{D2D8950A-B76C-4D35-9ECC-70A4B68CE0B0}" destId="{3C72F940-BCEC-4152-9814-1E0BA7D4A6B5}" srcOrd="0" destOrd="0" presId="urn:microsoft.com/office/officeart/2005/8/layout/vList6#1"/>
    <dgm:cxn modelId="{6E21B523-F803-42FC-917D-46CEA06BFF9C}" type="presParOf" srcId="{3C72F940-BCEC-4152-9814-1E0BA7D4A6B5}" destId="{0A58EC4D-D449-4C6F-9736-9F722E9E3F0E}" srcOrd="0" destOrd="0" presId="urn:microsoft.com/office/officeart/2005/8/layout/vList6#1"/>
    <dgm:cxn modelId="{72405B25-F4DA-4071-ABD1-8FB68F566F1D}" type="presParOf" srcId="{3C72F940-BCEC-4152-9814-1E0BA7D4A6B5}" destId="{5DFE7CE0-DDDF-40F0-8C53-9BBBC6C3DD03}" srcOrd="1" destOrd="0" presId="urn:microsoft.com/office/officeart/2005/8/layout/vList6#1"/>
    <dgm:cxn modelId="{0FCCEAE2-E3FF-4B79-B9F0-1891B76E9F12}" type="presParOf" srcId="{D2D8950A-B76C-4D35-9ECC-70A4B68CE0B0}" destId="{299CBED5-DB9A-4867-9BB7-C13ED75AAEFC}" srcOrd="1" destOrd="0" presId="urn:microsoft.com/office/officeart/2005/8/layout/vList6#1"/>
    <dgm:cxn modelId="{4E1B4629-CA3B-4ED8-972B-ACB40CFC2156}" type="presParOf" srcId="{D2D8950A-B76C-4D35-9ECC-70A4B68CE0B0}" destId="{5CFA0622-40BB-4BB8-B61E-11556FE457C7}" srcOrd="2" destOrd="0" presId="urn:microsoft.com/office/officeart/2005/8/layout/vList6#1"/>
    <dgm:cxn modelId="{C7BE17B4-DBE4-4667-B264-737C78E23463}" type="presParOf" srcId="{5CFA0622-40BB-4BB8-B61E-11556FE457C7}" destId="{89611462-D54B-40EE-A8E6-D8F06AEBD746}" srcOrd="0" destOrd="0" presId="urn:microsoft.com/office/officeart/2005/8/layout/vList6#1"/>
    <dgm:cxn modelId="{23E76E3D-39A3-44DA-947E-E73C6A65DEB6}" type="presParOf" srcId="{5CFA0622-40BB-4BB8-B61E-11556FE457C7}" destId="{983D387D-873E-4B4E-A777-02B615F8FC91}" srcOrd="1" destOrd="0" presId="urn:microsoft.com/office/officeart/2005/8/layout/vList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E7CE0-DDDF-40F0-8C53-9BBBC6C3DD03}">
      <dsp:nvSpPr>
        <dsp:cNvPr id="0" name=""/>
        <dsp:cNvSpPr/>
      </dsp:nvSpPr>
      <dsp:spPr bwMode="auto">
        <a:xfrm>
          <a:off x="2265803" y="458"/>
          <a:ext cx="3398706" cy="17899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/>
          </a:pPr>
          <a:r>
            <a:rPr lang="ru-RU" sz="2700" kern="1200"/>
            <a:t>Адрес сайта в сети «Интернет»</a:t>
          </a:r>
          <a:endParaRPr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/>
          </a:pPr>
          <a:endParaRPr lang="ru-RU" sz="2700" kern="1200"/>
        </a:p>
      </dsp:txBody>
      <dsp:txXfrm>
        <a:off x="2265803" y="224205"/>
        <a:ext cx="2727466" cy="1342479"/>
      </dsp:txXfrm>
    </dsp:sp>
    <dsp:sp modelId="{0A58EC4D-D449-4C6F-9736-9F722E9E3F0E}">
      <dsp:nvSpPr>
        <dsp:cNvPr id="0" name=""/>
        <dsp:cNvSpPr/>
      </dsp:nvSpPr>
      <dsp:spPr bwMode="auto">
        <a:xfrm>
          <a:off x="0" y="458"/>
          <a:ext cx="2265804" cy="17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en-US" sz="3500" kern="1200"/>
            <a:t>QR</a:t>
          </a:r>
          <a:r>
            <a:rPr lang="ru-RU" sz="3500" kern="1200"/>
            <a:t>-код на сайт школы</a:t>
          </a:r>
          <a:endParaRPr sz="3500" kern="1200"/>
        </a:p>
      </dsp:txBody>
      <dsp:txXfrm>
        <a:off x="87379" y="87837"/>
        <a:ext cx="2091046" cy="1615215"/>
      </dsp:txXfrm>
    </dsp:sp>
    <dsp:sp modelId="{983D387D-873E-4B4E-A777-02B615F8FC91}">
      <dsp:nvSpPr>
        <dsp:cNvPr id="0" name=""/>
        <dsp:cNvSpPr/>
      </dsp:nvSpPr>
      <dsp:spPr bwMode="auto">
        <a:xfrm>
          <a:off x="2265803" y="1969429"/>
          <a:ext cx="3398706" cy="17899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/>
          </a:pPr>
          <a:r>
            <a:rPr lang="ru-RU" sz="2700" kern="1200"/>
            <a:t>Ссылка на группу в ВК:</a:t>
          </a:r>
          <a:endParaRPr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/>
          </a:pPr>
          <a:r>
            <a:rPr lang="ru-RU" sz="2700" kern="1200"/>
            <a:t> </a:t>
          </a:r>
          <a:endParaRPr sz="2700" kern="1200"/>
        </a:p>
      </dsp:txBody>
      <dsp:txXfrm>
        <a:off x="2265803" y="2193176"/>
        <a:ext cx="2727466" cy="1342479"/>
      </dsp:txXfrm>
    </dsp:sp>
    <dsp:sp modelId="{89611462-D54B-40EE-A8E6-D8F06AEBD746}">
      <dsp:nvSpPr>
        <dsp:cNvPr id="0" name=""/>
        <dsp:cNvSpPr/>
      </dsp:nvSpPr>
      <dsp:spPr bwMode="auto">
        <a:xfrm>
          <a:off x="0" y="1969429"/>
          <a:ext cx="2265804" cy="17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en-US" sz="3500" kern="1200"/>
            <a:t>QR</a:t>
          </a:r>
          <a:r>
            <a:rPr lang="ru-RU" sz="3500" kern="1200"/>
            <a:t>-код группу ВК</a:t>
          </a:r>
          <a:endParaRPr sz="3500" kern="1200"/>
        </a:p>
      </dsp:txBody>
      <dsp:txXfrm>
        <a:off x="87379" y="2056808"/>
        <a:ext cx="2091046" cy="1615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#1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98C4236-57DA-4EFB-A69A-C64EEC4B8978}" type="datetimeFigureOut">
              <a:rPr lang="ru-RU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2024 г.</a:t>
            </a:r>
            <a:br>
              <a:rPr lang="ru-RU"/>
            </a:br>
            <a:r>
              <a:rPr lang="ru-RU"/>
              <a:t>г. Санкт-Петербург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425A47-A9C7-4607-A121-D457CFD9717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65DD5A-6057-4ABF-9889-1B8090DA02C5}" type="datetimeFigureOut">
              <a:rPr lang="ru-RU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65DD5A-6057-4ABF-9889-1B8090DA02C5}" type="datetimeFigureOut">
              <a:rPr lang="ru-RU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 bwMode="auto">
          <a:xfrm>
            <a:off x="573635" y="1150374"/>
            <a:ext cx="11044730" cy="983225"/>
          </a:xfrm>
        </p:spPr>
        <p:txBody>
          <a:bodyPr>
            <a:normAutofit/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1">
                <a:solidFill>
                  <a:srgbClr val="005B7E"/>
                </a:solidFill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Образец заголовка</a:t>
            </a:r>
            <a:r>
              <a:rPr lang="en-US"/>
              <a:t> (</a:t>
            </a:r>
            <a:r>
              <a:rPr lang="ru-RU"/>
              <a:t>2</a:t>
            </a:r>
            <a:r>
              <a:rPr lang="en-US"/>
              <a:t>4</a:t>
            </a:r>
            <a:r>
              <a:rPr lang="ru-RU"/>
              <a:t> </a:t>
            </a:r>
            <a:r>
              <a:rPr lang="en-US"/>
              <a:t>pt)</a:t>
            </a:r>
            <a:endParaRPr lang="ru-RU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73328" y="2378471"/>
            <a:ext cx="11045344" cy="409059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>
              <a:defRPr/>
            </a:pPr>
            <a:r>
              <a:rPr lang="ru-RU"/>
              <a:t>Текст</a:t>
            </a:r>
            <a:endParaRPr/>
          </a:p>
        </p:txBody>
      </p:sp>
      <p:sp>
        <p:nvSpPr>
          <p:cNvPr id="11" name="Номер слайда 20"/>
          <p:cNvSpPr>
            <a:spLocks noGrp="1"/>
          </p:cNvSpPr>
          <p:nvPr>
            <p:ph type="sldNum" sz="quarter" idx="12"/>
          </p:nvPr>
        </p:nvSpPr>
        <p:spPr bwMode="auto"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  <p:cxnSp>
        <p:nvCxnSpPr>
          <p:cNvPr id="13" name="Прямая соединительная линия 12"/>
          <p:cNvCxnSpPr>
            <a:cxnSpLocks/>
          </p:cNvCxnSpPr>
          <p:nvPr userDrawn="1"/>
        </p:nvCxnSpPr>
        <p:spPr bwMode="auto"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>
              <a:defRPr/>
            </a:pPr>
            <a:r>
              <a:rPr lang="ru-RU"/>
              <a:t>Название презентации, 2-3 строки</a:t>
            </a:r>
            <a:r>
              <a:rPr lang="en-US"/>
              <a:t>, </a:t>
            </a:r>
            <a:r>
              <a:rPr lang="ru-RU"/>
              <a:t>10</a:t>
            </a:r>
            <a:r>
              <a:rPr lang="en-US"/>
              <a:t>pt</a:t>
            </a:r>
            <a:endParaRPr lang="ru-RU"/>
          </a:p>
        </p:txBody>
      </p:sp>
      <p:sp>
        <p:nvSpPr>
          <p:cNvPr id="18" name="TextBox 17"/>
          <p:cNvSpPr txBox="1"/>
          <p:nvPr userDrawn="1"/>
        </p:nvSpPr>
        <p:spPr bwMode="auto"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и информационных технологий</a:t>
            </a:r>
            <a:endParaRPr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90610" y="369626"/>
            <a:ext cx="581684" cy="581684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ставка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 bwMode="auto">
          <a:xfrm>
            <a:off x="573635" y="1150374"/>
            <a:ext cx="11044730" cy="9832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r>
              <a:rPr lang="en-US"/>
              <a:t> (</a:t>
            </a:r>
            <a:r>
              <a:rPr lang="ru-RU"/>
              <a:t>2</a:t>
            </a:r>
            <a:r>
              <a:rPr lang="en-US"/>
              <a:t>4</a:t>
            </a:r>
            <a:r>
              <a:rPr lang="ru-RU"/>
              <a:t> </a:t>
            </a:r>
            <a:r>
              <a:rPr lang="en-US"/>
              <a:t>pt)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 bwMode="auto"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  <p:cxnSp>
        <p:nvCxnSpPr>
          <p:cNvPr id="27" name="Прямая соединительная линия 26"/>
          <p:cNvCxnSpPr>
            <a:cxnSpLocks/>
          </p:cNvCxnSpPr>
          <p:nvPr userDrawn="1"/>
        </p:nvCxnSpPr>
        <p:spPr bwMode="auto"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cxnSpLocks/>
          </p:cNvCxnSpPr>
          <p:nvPr userDrawn="1"/>
        </p:nvCxnSpPr>
        <p:spPr bwMode="auto"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cxnSpLocks/>
          </p:cNvCxnSpPr>
          <p:nvPr userDrawn="1"/>
        </p:nvCxnSpPr>
        <p:spPr bwMode="auto"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 3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>
              <a:defRPr/>
            </a:pPr>
            <a:r>
              <a:rPr lang="ru-RU"/>
              <a:t>Название презентации, 2-3 строки</a:t>
            </a:r>
            <a:r>
              <a:rPr lang="en-US"/>
              <a:t>, </a:t>
            </a:r>
            <a:r>
              <a:rPr lang="ru-RU"/>
              <a:t>10</a:t>
            </a:r>
            <a:r>
              <a:rPr lang="en-US"/>
              <a:t>pt</a:t>
            </a:r>
            <a:endParaRPr lang="ru-RU"/>
          </a:p>
        </p:txBody>
      </p:sp>
      <p:sp>
        <p:nvSpPr>
          <p:cNvPr id="44" name="TextBox 43"/>
          <p:cNvSpPr txBox="1"/>
          <p:nvPr userDrawn="1"/>
        </p:nvSpPr>
        <p:spPr bwMode="auto"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и информационных технологий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90610" y="369626"/>
            <a:ext cx="581684" cy="581684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, текст 1, текст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 bwMode="auto">
          <a:xfrm>
            <a:off x="567267" y="1150374"/>
            <a:ext cx="10997668" cy="9832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r>
              <a:rPr lang="en-US"/>
              <a:t> (</a:t>
            </a:r>
            <a:r>
              <a:rPr lang="ru-RU"/>
              <a:t>2</a:t>
            </a:r>
            <a:r>
              <a:rPr lang="en-US"/>
              <a:t>4</a:t>
            </a:r>
            <a:r>
              <a:rPr lang="ru-RU"/>
              <a:t> </a:t>
            </a:r>
            <a:r>
              <a:rPr lang="en-US"/>
              <a:t>pt)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66737" y="2378471"/>
            <a:ext cx="5800195" cy="321799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374955"/>
                </a:solidFill>
              </a:defRPr>
            </a:lvl1pPr>
            <a:lvl2pPr marL="457200" indent="0">
              <a:buNone/>
              <a:defRPr sz="1400">
                <a:solidFill>
                  <a:srgbClr val="3B434C"/>
                </a:solidFill>
              </a:defRPr>
            </a:lvl2pPr>
            <a:lvl3pPr marL="914400" indent="0">
              <a:buNone/>
              <a:defRPr sz="1400">
                <a:solidFill>
                  <a:srgbClr val="3B434C"/>
                </a:solidFill>
              </a:defRPr>
            </a:lvl3pPr>
            <a:lvl4pPr marL="1371600" indent="0">
              <a:buNone/>
              <a:defRPr sz="1400">
                <a:solidFill>
                  <a:srgbClr val="3B434C"/>
                </a:solidFill>
              </a:defRPr>
            </a:lvl4pPr>
            <a:lvl5pPr marL="1828800" indent="0">
              <a:buNone/>
              <a:defRPr sz="1400">
                <a:solidFill>
                  <a:srgbClr val="3B434C"/>
                </a:solidFill>
              </a:defRPr>
            </a:lvl5pPr>
          </a:lstStyle>
          <a:p>
            <a:pPr lvl="0">
              <a:defRPr/>
            </a:pPr>
            <a:r>
              <a:rPr lang="ru-RU"/>
              <a:t>Текст</a:t>
            </a:r>
            <a:endParaRPr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815667" y="2328863"/>
            <a:ext cx="4749268" cy="3267604"/>
          </a:xfrm>
          <a:prstGeom prst="rect">
            <a:avLst/>
          </a:prstGeom>
          <a:solidFill>
            <a:srgbClr val="30789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3000">
                <a:solidFill>
                  <a:schemeClr val="bg1"/>
                </a:solidFill>
              </a:defRPr>
            </a:lvl2pPr>
            <a:lvl3pPr marL="914400" indent="0" algn="ctr">
              <a:buNone/>
              <a:defRPr sz="3000">
                <a:solidFill>
                  <a:schemeClr val="bg1"/>
                </a:solidFill>
              </a:defRPr>
            </a:lvl3pPr>
            <a:lvl4pPr marL="1371600" indent="0" algn="ctr">
              <a:buNone/>
              <a:defRPr sz="3000">
                <a:solidFill>
                  <a:schemeClr val="bg1"/>
                </a:solidFill>
              </a:defRPr>
            </a:lvl4pPr>
            <a:lvl5pPr marL="1828800" indent="0" algn="ctr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Акцент (цитата, </a:t>
            </a:r>
            <a:br>
              <a:rPr lang="ru-RU"/>
            </a:br>
            <a:r>
              <a:rPr lang="ru-RU"/>
              <a:t>или доп информация)</a:t>
            </a:r>
            <a:r>
              <a:rPr lang="en-US"/>
              <a:t>,</a:t>
            </a:r>
            <a:r>
              <a:rPr lang="ru-RU"/>
              <a:t/>
            </a:r>
            <a:br>
              <a:rPr lang="ru-RU"/>
            </a:br>
            <a:r>
              <a:rPr lang="ru-RU"/>
              <a:t>28 </a:t>
            </a:r>
            <a:r>
              <a:rPr lang="en-US"/>
              <a:t>pt</a:t>
            </a:r>
            <a:endParaRPr lang="ru-RU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 bwMode="auto"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 userDrawn="1"/>
        </p:nvCxnSpPr>
        <p:spPr bwMode="auto"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cxnSpLocks/>
          </p:cNvCxnSpPr>
          <p:nvPr userDrawn="1"/>
        </p:nvCxnSpPr>
        <p:spPr bwMode="auto"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3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>
              <a:defRPr/>
            </a:pPr>
            <a:r>
              <a:rPr lang="ru-RU"/>
              <a:t>Название презентации, 2-3 строки</a:t>
            </a:r>
            <a:r>
              <a:rPr lang="en-US"/>
              <a:t>, </a:t>
            </a:r>
            <a:r>
              <a:rPr lang="ru-RU"/>
              <a:t>10</a:t>
            </a:r>
            <a:r>
              <a:rPr lang="en-US"/>
              <a:t>pt</a:t>
            </a:r>
            <a:endParaRPr lang="ru-RU"/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и информационных технологий</a:t>
            </a:r>
            <a:endParaRPr/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90610" y="369626"/>
            <a:ext cx="581684" cy="581684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, текст, иллюстраци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 bwMode="auto">
          <a:xfrm>
            <a:off x="567267" y="1150374"/>
            <a:ext cx="5952065" cy="9832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r>
              <a:rPr lang="en-US"/>
              <a:t> (</a:t>
            </a:r>
            <a:r>
              <a:rPr lang="ru-RU"/>
              <a:t>2</a:t>
            </a:r>
            <a:r>
              <a:rPr lang="en-US"/>
              <a:t>4</a:t>
            </a:r>
            <a:r>
              <a:rPr lang="ru-RU"/>
              <a:t> </a:t>
            </a:r>
            <a:r>
              <a:rPr lang="en-US"/>
              <a:t>pt)</a:t>
            </a:r>
            <a:endParaRPr lang="ru-RU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67267" y="2378471"/>
            <a:ext cx="5952065" cy="3929196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>
              <a:defRPr/>
            </a:pPr>
            <a:r>
              <a:rPr lang="ru-RU"/>
              <a:t>Текст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6832600" y="1150939"/>
            <a:ext cx="4844565" cy="5156727"/>
          </a:xfrm>
          <a:prstGeom prst="rect">
            <a:avLst/>
          </a:prstGeom>
          <a:solidFill>
            <a:srgbClr val="30789E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Можно вставить иллюстрацию или фотографию</a:t>
            </a:r>
            <a:endParaRPr/>
          </a:p>
        </p:txBody>
      </p:sp>
      <p:sp>
        <p:nvSpPr>
          <p:cNvPr id="13" name="Номер слайда 20"/>
          <p:cNvSpPr>
            <a:spLocks noGrp="1"/>
          </p:cNvSpPr>
          <p:nvPr>
            <p:ph type="sldNum" sz="quarter" idx="12"/>
          </p:nvPr>
        </p:nvSpPr>
        <p:spPr bwMode="auto"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 userDrawn="1"/>
        </p:nvCxnSpPr>
        <p:spPr bwMode="auto"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>
              <a:defRPr/>
            </a:pPr>
            <a:r>
              <a:rPr lang="ru-RU"/>
              <a:t>Название презентации, 2-3 строки</a:t>
            </a:r>
            <a:r>
              <a:rPr lang="en-US"/>
              <a:t>, </a:t>
            </a:r>
            <a:r>
              <a:rPr lang="ru-RU"/>
              <a:t>10</a:t>
            </a:r>
            <a:r>
              <a:rPr lang="en-US"/>
              <a:t>pt</a:t>
            </a:r>
            <a:endParaRPr lang="ru-RU"/>
          </a:p>
        </p:txBody>
      </p:sp>
      <p:sp>
        <p:nvSpPr>
          <p:cNvPr id="19" name="TextBox 18"/>
          <p:cNvSpPr txBox="1"/>
          <p:nvPr userDrawn="1"/>
        </p:nvSpPr>
        <p:spPr bwMode="auto"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и информационных технологий</a:t>
            </a:r>
            <a:endParaRPr/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90610" y="369626"/>
            <a:ext cx="581684" cy="581684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иллюстраци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 bwMode="auto">
          <a:xfrm>
            <a:off x="1058334" y="1150374"/>
            <a:ext cx="10092268" cy="9832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r>
              <a:rPr lang="en-US"/>
              <a:t> (</a:t>
            </a:r>
            <a:r>
              <a:rPr lang="ru-RU"/>
              <a:t>2</a:t>
            </a:r>
            <a:r>
              <a:rPr lang="en-US"/>
              <a:t>4</a:t>
            </a:r>
            <a:r>
              <a:rPr lang="ru-RU"/>
              <a:t> </a:t>
            </a:r>
            <a:r>
              <a:rPr lang="en-US"/>
              <a:t>pt)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1058333" y="2378471"/>
            <a:ext cx="10092268" cy="3937661"/>
          </a:xfrm>
          <a:prstGeom prst="rect">
            <a:avLst/>
          </a:prstGeom>
          <a:solidFill>
            <a:srgbClr val="30789E"/>
          </a:solidFill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Можно вставить иллюстрацию или фотографию</a:t>
            </a:r>
            <a:endParaRPr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 bwMode="auto"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  <p:cxnSp>
        <p:nvCxnSpPr>
          <p:cNvPr id="13" name="Прямая соединительная линия 12"/>
          <p:cNvCxnSpPr>
            <a:cxnSpLocks/>
          </p:cNvCxnSpPr>
          <p:nvPr userDrawn="1"/>
        </p:nvCxnSpPr>
        <p:spPr bwMode="auto"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>
              <a:defRPr/>
            </a:pPr>
            <a:r>
              <a:rPr lang="ru-RU"/>
              <a:t>Название презентации, 2-3 строки</a:t>
            </a:r>
            <a:r>
              <a:rPr lang="en-US"/>
              <a:t>, </a:t>
            </a:r>
            <a:r>
              <a:rPr lang="ru-RU"/>
              <a:t>10</a:t>
            </a:r>
            <a:r>
              <a:rPr lang="en-US"/>
              <a:t>pt</a:t>
            </a:r>
            <a:endParaRPr lang="ru-RU"/>
          </a:p>
        </p:txBody>
      </p:sp>
      <p:sp>
        <p:nvSpPr>
          <p:cNvPr id="18" name="TextBox 17"/>
          <p:cNvSpPr txBox="1"/>
          <p:nvPr userDrawn="1"/>
        </p:nvSpPr>
        <p:spPr bwMode="auto"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и информационных технологий</a:t>
            </a:r>
            <a:endParaRPr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90610" y="369626"/>
            <a:ext cx="581684" cy="581684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, иллюстрация 1, иллюстрация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 bwMode="auto">
          <a:xfrm>
            <a:off x="567267" y="1150374"/>
            <a:ext cx="10997668" cy="9832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r>
              <a:rPr lang="en-US"/>
              <a:t> (</a:t>
            </a:r>
            <a:r>
              <a:rPr lang="ru-RU"/>
              <a:t>2</a:t>
            </a:r>
            <a:r>
              <a:rPr lang="en-US"/>
              <a:t>4</a:t>
            </a:r>
            <a:r>
              <a:rPr lang="ru-RU"/>
              <a:t> </a:t>
            </a:r>
            <a:r>
              <a:rPr lang="en-US"/>
              <a:t>pt)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6214532" y="2378471"/>
            <a:ext cx="5350403" cy="3937661"/>
          </a:xfrm>
          <a:prstGeom prst="rect">
            <a:avLst/>
          </a:prstGeom>
          <a:solidFill>
            <a:srgbClr val="30789E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Можно вставить иллюстрацию </a:t>
            </a:r>
            <a:br>
              <a:rPr lang="ru-RU"/>
            </a:br>
            <a:r>
              <a:rPr lang="ru-RU"/>
              <a:t>или фотографию</a:t>
            </a:r>
            <a:endParaRPr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6"/>
          </p:nvPr>
        </p:nvSpPr>
        <p:spPr bwMode="auto">
          <a:xfrm>
            <a:off x="567267" y="2378471"/>
            <a:ext cx="5427133" cy="3937661"/>
          </a:xfrm>
          <a:prstGeom prst="rect">
            <a:avLst/>
          </a:prstGeom>
          <a:solidFill>
            <a:srgbClr val="30789E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Можно вставить иллюстрацию </a:t>
            </a:r>
            <a:br>
              <a:rPr lang="ru-RU"/>
            </a:br>
            <a:r>
              <a:rPr lang="ru-RU"/>
              <a:t>или фотографию</a:t>
            </a:r>
            <a:endParaRPr/>
          </a:p>
        </p:txBody>
      </p:sp>
      <p:sp>
        <p:nvSpPr>
          <p:cNvPr id="15" name="Номер слайда 20"/>
          <p:cNvSpPr>
            <a:spLocks noGrp="1"/>
          </p:cNvSpPr>
          <p:nvPr>
            <p:ph type="sldNum" sz="quarter" idx="12"/>
          </p:nvPr>
        </p:nvSpPr>
        <p:spPr bwMode="auto"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 userDrawn="1"/>
        </p:nvCxnSpPr>
        <p:spPr bwMode="auto"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cxnSpLocks/>
          </p:cNvCxnSpPr>
          <p:nvPr userDrawn="1"/>
        </p:nvCxnSpPr>
        <p:spPr bwMode="auto"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3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>
              <a:defRPr/>
            </a:pPr>
            <a:r>
              <a:rPr lang="ru-RU"/>
              <a:t>Название презентации, 2-3 строки</a:t>
            </a:r>
            <a:r>
              <a:rPr lang="en-US"/>
              <a:t>, </a:t>
            </a:r>
            <a:r>
              <a:rPr lang="ru-RU"/>
              <a:t>10</a:t>
            </a:r>
            <a:r>
              <a:rPr lang="en-US"/>
              <a:t>pt</a:t>
            </a:r>
            <a:endParaRPr lang="ru-RU"/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и информационных технологий</a:t>
            </a:r>
            <a:endParaRPr/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90610" y="369626"/>
            <a:ext cx="581684" cy="581684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, 4 показателя, 4 блока текста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 bwMode="auto">
          <a:xfrm>
            <a:off x="567267" y="1150374"/>
            <a:ext cx="10997668" cy="9832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04920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>
              <a:defRPr/>
            </a:pPr>
            <a:r>
              <a:rPr lang="ru-RU"/>
              <a:t>Текст</a:t>
            </a:r>
            <a:endParaRPr/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3487248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>
              <a:defRPr/>
            </a:pPr>
            <a:r>
              <a:rPr lang="ru-RU"/>
              <a:t>Текст</a:t>
            </a:r>
            <a:endParaRPr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259744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>
              <a:defRPr/>
            </a:pPr>
            <a:r>
              <a:rPr lang="ru-RU"/>
              <a:t>Текст</a:t>
            </a:r>
            <a:endParaRPr/>
          </a:p>
        </p:txBody>
      </p:sp>
      <p:sp>
        <p:nvSpPr>
          <p:cNvPr id="15" name="Текст 2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9049718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>
              <a:defRPr/>
            </a:pPr>
            <a:r>
              <a:rPr lang="ru-RU"/>
              <a:t>Текст</a:t>
            </a:r>
            <a:endParaRPr/>
          </a:p>
        </p:txBody>
      </p:sp>
      <p:sp>
        <p:nvSpPr>
          <p:cNvPr id="16" name="Текст 2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14752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>
              <a:defRPr/>
            </a:pPr>
            <a:r>
              <a:rPr lang="ru-RU"/>
              <a:t>123</a:t>
            </a:r>
            <a:endParaRPr/>
          </a:p>
        </p:txBody>
      </p:sp>
      <p:sp>
        <p:nvSpPr>
          <p:cNvPr id="17" name="Текст 2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3487248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>
              <a:defRPr/>
            </a:pPr>
            <a:r>
              <a:rPr lang="ru-RU"/>
              <a:t>456</a:t>
            </a:r>
            <a:endParaRPr/>
          </a:p>
        </p:txBody>
      </p:sp>
      <p:sp>
        <p:nvSpPr>
          <p:cNvPr id="18" name="Текст 24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259744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>
              <a:defRPr/>
            </a:pPr>
            <a:r>
              <a:rPr lang="ru-RU"/>
              <a:t>789</a:t>
            </a:r>
            <a:endParaRPr/>
          </a:p>
        </p:txBody>
      </p:sp>
      <p:sp>
        <p:nvSpPr>
          <p:cNvPr id="19" name="Текст 2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9049717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>
              <a:defRPr/>
            </a:pPr>
            <a:r>
              <a:rPr lang="ru-RU"/>
              <a:t>1023</a:t>
            </a:r>
            <a:endParaRPr/>
          </a:p>
        </p:txBody>
      </p:sp>
      <p:sp>
        <p:nvSpPr>
          <p:cNvPr id="22" name="Номер слайда 20"/>
          <p:cNvSpPr>
            <a:spLocks noGrp="1"/>
          </p:cNvSpPr>
          <p:nvPr>
            <p:ph type="sldNum" sz="quarter" idx="12"/>
          </p:nvPr>
        </p:nvSpPr>
        <p:spPr bwMode="auto"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  <p:cxnSp>
        <p:nvCxnSpPr>
          <p:cNvPr id="23" name="Прямая соединительная линия 22"/>
          <p:cNvCxnSpPr>
            <a:cxnSpLocks/>
          </p:cNvCxnSpPr>
          <p:nvPr userDrawn="1"/>
        </p:nvCxnSpPr>
        <p:spPr bwMode="auto"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cxnSpLocks/>
          </p:cNvCxnSpPr>
          <p:nvPr userDrawn="1"/>
        </p:nvCxnSpPr>
        <p:spPr bwMode="auto"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cxnSpLocks/>
          </p:cNvCxnSpPr>
          <p:nvPr userDrawn="1"/>
        </p:nvCxnSpPr>
        <p:spPr bwMode="auto"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3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>
              <a:defRPr/>
            </a:pPr>
            <a:r>
              <a:rPr lang="ru-RU"/>
              <a:t>Название презентации, 2-3 строки</a:t>
            </a:r>
            <a:r>
              <a:rPr lang="en-US"/>
              <a:t>, </a:t>
            </a:r>
            <a:r>
              <a:rPr lang="ru-RU"/>
              <a:t>10</a:t>
            </a:r>
            <a:r>
              <a:rPr lang="en-US"/>
              <a:t>pt</a:t>
            </a:r>
            <a:endParaRPr lang="ru-RU"/>
          </a:p>
        </p:txBody>
      </p:sp>
      <p:sp>
        <p:nvSpPr>
          <p:cNvPr id="31" name="TextBox 30"/>
          <p:cNvSpPr txBox="1"/>
          <p:nvPr userDrawn="1"/>
        </p:nvSpPr>
        <p:spPr bwMode="auto"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и информационных технологий</a:t>
            </a:r>
            <a:endParaRPr/>
          </a:p>
        </p:txBody>
      </p:sp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90610" y="369626"/>
            <a:ext cx="581684" cy="581684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65DD5A-6057-4ABF-9889-1B8090DA02C5}" type="datetimeFigureOut">
              <a:rPr lang="ru-RU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таблиц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 bwMode="auto">
          <a:xfrm>
            <a:off x="573635" y="1150374"/>
            <a:ext cx="11044730" cy="83929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таблицы</a:t>
            </a:r>
            <a:r>
              <a:rPr lang="en-US"/>
              <a:t> (</a:t>
            </a:r>
            <a:r>
              <a:rPr lang="ru-RU"/>
              <a:t>2</a:t>
            </a:r>
            <a:r>
              <a:rPr lang="en-US"/>
              <a:t>0</a:t>
            </a:r>
            <a:r>
              <a:rPr lang="ru-RU"/>
              <a:t> </a:t>
            </a:r>
            <a:r>
              <a:rPr lang="en-US"/>
              <a:t>pt)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 bwMode="auto">
          <a:xfrm>
            <a:off x="573087" y="2232026"/>
            <a:ext cx="11045825" cy="408410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4955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 bwMode="auto"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  <p:cxnSp>
        <p:nvCxnSpPr>
          <p:cNvPr id="13" name="Прямая соединительная линия 12"/>
          <p:cNvCxnSpPr>
            <a:cxnSpLocks/>
          </p:cNvCxnSpPr>
          <p:nvPr userDrawn="1"/>
        </p:nvCxnSpPr>
        <p:spPr bwMode="auto"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>
              <a:defRPr/>
            </a:pPr>
            <a:r>
              <a:rPr lang="ru-RU"/>
              <a:t>Название презентации, 2-3 строки</a:t>
            </a:r>
            <a:r>
              <a:rPr lang="en-US"/>
              <a:t>, </a:t>
            </a:r>
            <a:r>
              <a:rPr lang="ru-RU"/>
              <a:t>10</a:t>
            </a:r>
            <a:r>
              <a:rPr lang="en-US"/>
              <a:t>pt</a:t>
            </a:r>
            <a:endParaRPr lang="ru-RU"/>
          </a:p>
        </p:txBody>
      </p:sp>
      <p:sp>
        <p:nvSpPr>
          <p:cNvPr id="18" name="TextBox 17"/>
          <p:cNvSpPr txBox="1"/>
          <p:nvPr userDrawn="1"/>
        </p:nvSpPr>
        <p:spPr bwMode="auto"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и информационных технологий</a:t>
            </a:r>
            <a:endParaRPr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90610" y="369626"/>
            <a:ext cx="581684" cy="581684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, таблица,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 bwMode="auto">
          <a:xfrm>
            <a:off x="573635" y="1150374"/>
            <a:ext cx="11044730" cy="83929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таблицы</a:t>
            </a:r>
            <a:r>
              <a:rPr lang="en-US"/>
              <a:t> (</a:t>
            </a:r>
            <a:r>
              <a:rPr lang="ru-RU"/>
              <a:t>2</a:t>
            </a:r>
            <a:r>
              <a:rPr lang="en-US"/>
              <a:t>0</a:t>
            </a:r>
            <a:r>
              <a:rPr lang="ru-RU"/>
              <a:t> </a:t>
            </a:r>
            <a:r>
              <a:rPr lang="en-US"/>
              <a:t>pt)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 bwMode="auto">
          <a:xfrm>
            <a:off x="573088" y="2232026"/>
            <a:ext cx="7664979" cy="40756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4955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8516938" y="2232026"/>
            <a:ext cx="3101427" cy="407564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374955"/>
                </a:solidFill>
              </a:defRPr>
            </a:lvl1pPr>
            <a:lvl2pPr marL="457200" indent="0">
              <a:buNone/>
              <a:defRPr sz="1600">
                <a:solidFill>
                  <a:srgbClr val="3B434C"/>
                </a:solidFill>
              </a:defRPr>
            </a:lvl2pPr>
            <a:lvl3pPr marL="914400" indent="0">
              <a:buNone/>
              <a:defRPr sz="1600">
                <a:solidFill>
                  <a:srgbClr val="3B434C"/>
                </a:solidFill>
              </a:defRPr>
            </a:lvl3pPr>
            <a:lvl4pPr marL="1371600" indent="0">
              <a:buNone/>
              <a:defRPr sz="1600">
                <a:solidFill>
                  <a:srgbClr val="3B434C"/>
                </a:solidFill>
              </a:defRPr>
            </a:lvl4pPr>
            <a:lvl5pPr marL="1828800" indent="0">
              <a:buNone/>
              <a:defRPr sz="1600">
                <a:solidFill>
                  <a:srgbClr val="3B434C"/>
                </a:solidFill>
              </a:defRPr>
            </a:lvl5pPr>
          </a:lstStyle>
          <a:p>
            <a:pPr lvl="0">
              <a:defRPr/>
            </a:pPr>
            <a:r>
              <a:rPr lang="ru-RU"/>
              <a:t>Любая пояснительная или дополнительная информация </a:t>
            </a:r>
            <a:endParaRPr/>
          </a:p>
        </p:txBody>
      </p:sp>
      <p:sp>
        <p:nvSpPr>
          <p:cNvPr id="13" name="Номер слайда 20"/>
          <p:cNvSpPr>
            <a:spLocks noGrp="1"/>
          </p:cNvSpPr>
          <p:nvPr>
            <p:ph type="sldNum" sz="quarter" idx="12"/>
          </p:nvPr>
        </p:nvSpPr>
        <p:spPr bwMode="auto"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 userDrawn="1"/>
        </p:nvCxnSpPr>
        <p:spPr bwMode="auto"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>
              <a:defRPr/>
            </a:pPr>
            <a:r>
              <a:rPr lang="ru-RU"/>
              <a:t>Название презентации, 2-3 строки</a:t>
            </a:r>
            <a:r>
              <a:rPr lang="en-US"/>
              <a:t>, </a:t>
            </a:r>
            <a:r>
              <a:rPr lang="ru-RU"/>
              <a:t>10</a:t>
            </a:r>
            <a:r>
              <a:rPr lang="en-US"/>
              <a:t>pt</a:t>
            </a:r>
            <a:endParaRPr lang="ru-RU"/>
          </a:p>
        </p:txBody>
      </p:sp>
      <p:sp>
        <p:nvSpPr>
          <p:cNvPr id="19" name="TextBox 18"/>
          <p:cNvSpPr txBox="1"/>
          <p:nvPr userDrawn="1"/>
        </p:nvSpPr>
        <p:spPr bwMode="auto"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и информационных технологий</a:t>
            </a:r>
            <a:endParaRPr/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90610" y="369626"/>
            <a:ext cx="581684" cy="581684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диаграмм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 bwMode="auto">
          <a:xfrm>
            <a:off x="573635" y="1150374"/>
            <a:ext cx="11044730" cy="83929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диаграммы</a:t>
            </a:r>
            <a:r>
              <a:rPr lang="en-US"/>
              <a:t> (</a:t>
            </a:r>
            <a:r>
              <a:rPr lang="ru-RU"/>
              <a:t>2</a:t>
            </a:r>
            <a:r>
              <a:rPr lang="en-US"/>
              <a:t>0</a:t>
            </a:r>
            <a:r>
              <a:rPr lang="ru-RU"/>
              <a:t> </a:t>
            </a:r>
            <a:r>
              <a:rPr lang="en-US"/>
              <a:t>pt)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6"/>
          </p:nvPr>
        </p:nvSpPr>
        <p:spPr bwMode="auto">
          <a:xfrm>
            <a:off x="573636" y="2232025"/>
            <a:ext cx="11044730" cy="40846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74955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 bwMode="auto"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  <p:cxnSp>
        <p:nvCxnSpPr>
          <p:cNvPr id="13" name="Прямая соединительная линия 12"/>
          <p:cNvCxnSpPr>
            <a:cxnSpLocks/>
          </p:cNvCxnSpPr>
          <p:nvPr userDrawn="1"/>
        </p:nvCxnSpPr>
        <p:spPr bwMode="auto"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>
              <a:defRPr/>
            </a:pPr>
            <a:r>
              <a:rPr lang="ru-RU"/>
              <a:t>Название презентации, 2-3 строки</a:t>
            </a:r>
            <a:r>
              <a:rPr lang="en-US"/>
              <a:t>, </a:t>
            </a:r>
            <a:r>
              <a:rPr lang="ru-RU"/>
              <a:t>10</a:t>
            </a:r>
            <a:r>
              <a:rPr lang="en-US"/>
              <a:t>pt</a:t>
            </a:r>
            <a:endParaRPr lang="ru-RU"/>
          </a:p>
        </p:txBody>
      </p:sp>
      <p:sp>
        <p:nvSpPr>
          <p:cNvPr id="18" name="TextBox 17"/>
          <p:cNvSpPr txBox="1"/>
          <p:nvPr userDrawn="1"/>
        </p:nvSpPr>
        <p:spPr bwMode="auto"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и информационных технологий</a:t>
            </a:r>
            <a:endParaRPr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90610" y="369626"/>
            <a:ext cx="581684" cy="581684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, текст, диаграмм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 bwMode="auto">
          <a:xfrm>
            <a:off x="567268" y="1150374"/>
            <a:ext cx="4097866" cy="983225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r>
              <a:rPr lang="en-US"/>
              <a:t> (</a:t>
            </a:r>
            <a:r>
              <a:rPr lang="ru-RU"/>
              <a:t>2</a:t>
            </a:r>
            <a:r>
              <a:rPr lang="en-US"/>
              <a:t>0</a:t>
            </a:r>
            <a:r>
              <a:rPr lang="ru-RU"/>
              <a:t> </a:t>
            </a:r>
            <a:r>
              <a:rPr lang="en-US"/>
              <a:t>pt)</a:t>
            </a:r>
            <a:endParaRPr lang="ru-RU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67268" y="2232025"/>
            <a:ext cx="4097866" cy="4237038"/>
          </a:xfrm>
        </p:spPr>
        <p:txBody>
          <a:bodyPr>
            <a:normAutofit/>
          </a:bodyPr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Любая пояснительная или дополнительная информация</a:t>
            </a:r>
            <a:endParaRPr/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6"/>
          </p:nvPr>
        </p:nvSpPr>
        <p:spPr bwMode="auto">
          <a:xfrm>
            <a:off x="4944533" y="1150938"/>
            <a:ext cx="6730998" cy="53181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4955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0"/>
          <p:cNvSpPr>
            <a:spLocks noGrp="1"/>
          </p:cNvSpPr>
          <p:nvPr>
            <p:ph type="sldNum" sz="quarter" idx="12"/>
          </p:nvPr>
        </p:nvSpPr>
        <p:spPr bwMode="auto"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 userDrawn="1"/>
        </p:nvCxnSpPr>
        <p:spPr bwMode="auto"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>
              <a:defRPr/>
            </a:pPr>
            <a:r>
              <a:rPr lang="ru-RU"/>
              <a:t>Название презентации, 2-3 строки</a:t>
            </a:r>
            <a:r>
              <a:rPr lang="en-US"/>
              <a:t>, </a:t>
            </a:r>
            <a:r>
              <a:rPr lang="ru-RU"/>
              <a:t>10</a:t>
            </a:r>
            <a:r>
              <a:rPr lang="en-US"/>
              <a:t>pt</a:t>
            </a:r>
            <a:endParaRPr lang="ru-RU"/>
          </a:p>
        </p:txBody>
      </p:sp>
      <p:sp>
        <p:nvSpPr>
          <p:cNvPr id="19" name="TextBox 18"/>
          <p:cNvSpPr txBox="1"/>
          <p:nvPr userDrawn="1"/>
        </p:nvSpPr>
        <p:spPr bwMode="auto"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и информационных технологий</a:t>
            </a:r>
            <a:endParaRPr/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90610" y="369626"/>
            <a:ext cx="581684" cy="581684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акты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65DD5A-6057-4ABF-9889-1B8090DA02C5}" type="datetimeFigureOut">
              <a:rPr lang="ru-RU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65DD5A-6057-4ABF-9889-1B8090DA02C5}" type="datetimeFigureOut">
              <a:rPr lang="ru-RU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65DD5A-6057-4ABF-9889-1B8090DA02C5}" type="datetimeFigureOut">
              <a:rPr lang="ru-RU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65DD5A-6057-4ABF-9889-1B8090DA02C5}" type="datetimeFigureOut">
              <a:rPr lang="ru-RU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98C4236-57DA-4EFB-A69A-C64EEC4B8978}" type="datetimeFigureOut">
              <a:rPr lang="ru-RU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425A47-A9C7-4607-A121-D457CFD9717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65DD5A-6057-4ABF-9889-1B8090DA02C5}" type="datetimeFigureOut">
              <a:rPr lang="ru-RU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65DD5A-6057-4ABF-9889-1B8090DA02C5}" type="datetimeFigureOut">
              <a:rPr lang="ru-RU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65DD5A-6057-4ABF-9889-1B8090DA02C5}" type="datetimeFigureOut">
              <a:rPr lang="ru-RU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98352" y="1988242"/>
            <a:ext cx="11104501" cy="158299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Цифровая образовательная среда: презентация для родителей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2260692" y="3920745"/>
            <a:ext cx="6390659" cy="1128148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ГБОУ школа </a:t>
            </a:r>
            <a:r>
              <a:rPr lang="ru-RU" dirty="0" smtClean="0"/>
              <a:t>№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создать </a:t>
            </a:r>
            <a:r>
              <a:rPr lang="ru-RU" dirty="0" smtClean="0"/>
              <a:t>учетную запись ребёнка </a:t>
            </a:r>
            <a:r>
              <a:rPr lang="ru-RU" dirty="0"/>
              <a:t>на </a:t>
            </a:r>
            <a:r>
              <a:rPr lang="ru-RU" dirty="0" err="1"/>
              <a:t>Госуслугах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274024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Это </a:t>
            </a:r>
            <a:r>
              <a:rPr lang="ru-RU" dirty="0"/>
              <a:t>личный кабинет </a:t>
            </a:r>
            <a:r>
              <a:rPr lang="ru-RU" b="1" dirty="0"/>
              <a:t>для детей до 17 лет</a:t>
            </a:r>
            <a:r>
              <a:rPr lang="ru-RU" dirty="0"/>
              <a:t> включительно</a:t>
            </a:r>
            <a:r>
              <a:rPr lang="ru-RU" dirty="0" smtClean="0"/>
              <a:t>.</a:t>
            </a:r>
          </a:p>
          <a:p>
            <a:r>
              <a:rPr lang="ru-RU" dirty="0"/>
              <a:t>Детям </a:t>
            </a:r>
            <a:r>
              <a:rPr lang="ru-RU" b="1" dirty="0"/>
              <a:t>до 14 лет </a:t>
            </a:r>
            <a:r>
              <a:rPr lang="ru-RU" dirty="0"/>
              <a:t>доступен только </a:t>
            </a:r>
            <a:r>
              <a:rPr lang="ru-RU" b="1" dirty="0"/>
              <a:t>упрощенный</a:t>
            </a:r>
            <a:r>
              <a:rPr lang="ru-RU" dirty="0"/>
              <a:t> </a:t>
            </a:r>
            <a:r>
              <a:rPr lang="ru-RU" b="1" dirty="0"/>
              <a:t>аккаунт</a:t>
            </a:r>
            <a:r>
              <a:rPr lang="ru-RU" dirty="0"/>
              <a:t>. </a:t>
            </a:r>
            <a:r>
              <a:rPr lang="ru-RU" dirty="0" smtClean="0"/>
              <a:t>Все </a:t>
            </a:r>
            <a:r>
              <a:rPr lang="ru-RU" dirty="0"/>
              <a:t>основные услуги для несовершеннолетних оформляют их законные представители в своих личных кабинетах.</a:t>
            </a:r>
            <a:endParaRPr lang="ru-RU" dirty="0" smtClean="0"/>
          </a:p>
          <a:p>
            <a:r>
              <a:rPr lang="ru-RU" dirty="0" smtClean="0"/>
              <a:t>Создаётся </a:t>
            </a:r>
            <a:r>
              <a:rPr lang="ru-RU" b="1" dirty="0"/>
              <a:t>одним из родителей </a:t>
            </a:r>
            <a:r>
              <a:rPr lang="ru-RU" dirty="0"/>
              <a:t>с подтверждённой учётной записью и автоматически привязывается к его личному </a:t>
            </a:r>
            <a:r>
              <a:rPr lang="ru-RU" dirty="0" smtClean="0"/>
              <a:t>кабинету</a:t>
            </a:r>
          </a:p>
          <a:p>
            <a:r>
              <a:rPr lang="ru-RU" dirty="0" smtClean="0"/>
              <a:t>Требуется </a:t>
            </a:r>
            <a:r>
              <a:rPr lang="ru-RU" b="1" dirty="0"/>
              <a:t>СНИЛС</a:t>
            </a:r>
            <a:r>
              <a:rPr lang="ru-RU" dirty="0"/>
              <a:t> </a:t>
            </a:r>
            <a:r>
              <a:rPr lang="ru-RU" dirty="0" smtClean="0"/>
              <a:t>ребенка и</a:t>
            </a:r>
            <a:r>
              <a:rPr lang="ru-RU" dirty="0"/>
              <a:t> </a:t>
            </a:r>
            <a:r>
              <a:rPr lang="ru-RU" b="1" dirty="0"/>
              <a:t>свидетельство о рождении</a:t>
            </a:r>
            <a:r>
              <a:rPr lang="ru-RU" dirty="0"/>
              <a:t>, выданное в России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1224835"/>
            <a:ext cx="2021210" cy="20212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9503879" y="1046029"/>
            <a:ext cx="139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/>
              <a:t>Инструкция:</a:t>
            </a:r>
            <a:endParaRPr lang="en-US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8112224" y="3547961"/>
            <a:ext cx="3832475" cy="29546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Tx/>
              <a:buNone/>
              <a:defRPr sz="1400">
                <a:solidFill>
                  <a:srgbClr val="37495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Возможности личного </a:t>
            </a:r>
            <a:r>
              <a:rPr lang="ru-RU" sz="1600" b="1" dirty="0">
                <a:solidFill>
                  <a:schemeClr val="tx1"/>
                </a:solidFill>
              </a:rPr>
              <a:t>кабинета </a:t>
            </a:r>
            <a:r>
              <a:rPr lang="ru-RU" sz="1600" b="1" dirty="0" smtClean="0">
                <a:solidFill>
                  <a:schemeClr val="tx1"/>
                </a:solidFill>
              </a:rPr>
              <a:t>ребенка: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Доступ к своему электронному дневнику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Вход по ЕСИА во ФГИС «Моя школа» и другие образовательные платформы и порталы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Проверить результаты ОГЭ, ЕГЭ, ГТО и олимпиад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</a:rPr>
              <a:t>С 14 лет – получить Пушкинскую карту, участвовать в </a:t>
            </a:r>
            <a:r>
              <a:rPr lang="ru-RU" sz="1600" dirty="0" err="1">
                <a:solidFill>
                  <a:schemeClr val="tx1"/>
                </a:solidFill>
              </a:rPr>
              <a:t>волонтёрстве</a:t>
            </a:r>
            <a:r>
              <a:rPr lang="ru-RU" sz="1600" dirty="0">
                <a:solidFill>
                  <a:schemeClr val="tx1"/>
                </a:solidFill>
              </a:rPr>
              <a:t> и самостоятельно записаться на кружки и секции, подать документы в </a:t>
            </a:r>
            <a:r>
              <a:rPr lang="ru-RU" sz="1600" dirty="0" smtClean="0">
                <a:solidFill>
                  <a:schemeClr val="tx1"/>
                </a:solidFill>
              </a:rPr>
              <a:t>вуз</a:t>
            </a:r>
            <a:endParaRPr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1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Сайт школы и группа ВКонтакте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066D03-2ED4-4316-A261-F7530402B97C}" type="slidenum">
              <a:rPr lang="ru-RU"/>
              <a:t>2</a:t>
            </a:fld>
            <a:endParaRPr lang="ru-RU"/>
          </a:p>
        </p:txBody>
      </p:sp>
      <p:graphicFrame>
        <p:nvGraphicFramePr>
          <p:cNvPr id="6" name="Схема 5"/>
          <p:cNvGraphicFramePr>
            <a:graphicFrameLocks/>
          </p:cNvGraphicFramePr>
          <p:nvPr/>
        </p:nvGraphicFramePr>
        <p:xfrm>
          <a:off x="573328" y="2414897"/>
          <a:ext cx="5664510" cy="375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 bwMode="auto">
          <a:xfrm>
            <a:off x="6790099" y="2414897"/>
            <a:ext cx="4162552" cy="1903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  <a:defRPr/>
            </a:pPr>
            <a:r>
              <a:rPr lang="ru-RU"/>
              <a:t>Документы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/>
              <a:t>Руководство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/>
              <a:t>Педагогический состав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/>
              <a:t>Платные услуги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/>
              <a:t>Контакты</a:t>
            </a: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790099" y="4441980"/>
            <a:ext cx="4162552" cy="1903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  <a:defRPr/>
            </a:pPr>
            <a:r>
              <a:rPr lang="ru-RU"/>
              <a:t>Новости школы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/>
              <a:t>Важные события региона и страны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/>
              <a:t>Полезная информация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/>
              <a:t>Опросы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/>
              <a:t>Обратная связь в комментариях</a:t>
            </a:r>
            <a:endParaRPr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4000"/>
              <a:t>Электронный дневник и электронный журнал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 bwMode="auto">
          <a:xfrm>
            <a:off x="720505" y="1690688"/>
            <a:ext cx="8256325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1800" b="1"/>
              <a:t>Педагоги нашей школы ведут журнал успеваемости в электронном виде</a:t>
            </a:r>
            <a:endParaRPr/>
          </a:p>
          <a:p>
            <a:pPr marL="0" indent="0">
              <a:buNone/>
              <a:defRPr/>
            </a:pPr>
            <a:r>
              <a:rPr lang="ru-RU" sz="1800"/>
              <a:t>Вы сможете просматривать </a:t>
            </a:r>
            <a:r>
              <a:rPr lang="ru-RU" sz="1800" b="1"/>
              <a:t>оценки, расписание уроков</a:t>
            </a:r>
            <a:r>
              <a:rPr lang="ru-RU" sz="1800"/>
              <a:t> и </a:t>
            </a:r>
            <a:r>
              <a:rPr lang="ru-RU" sz="1800" b="1"/>
              <a:t>домашнее задание, </a:t>
            </a:r>
            <a:r>
              <a:rPr lang="ru-RU" sz="1800"/>
              <a:t>а также </a:t>
            </a:r>
            <a:r>
              <a:rPr lang="ru-RU" sz="1800" b="1"/>
              <a:t>оплачивать питание </a:t>
            </a:r>
            <a:r>
              <a:rPr lang="ru-RU" sz="1800"/>
              <a:t>своего ребенка: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800"/>
              <a:t>На портале «Петербургское образование»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800"/>
              <a:t>В официальном приложении «Электронный дневник»</a:t>
            </a:r>
            <a:endParaRPr/>
          </a:p>
          <a:p>
            <a:pPr>
              <a:defRPr/>
            </a:pPr>
            <a:r>
              <a:rPr lang="ru-RU" sz="1800" b="1"/>
              <a:t>Внимание: при использовании сторонних приложений не гарантируется стабильная работа и безопасность Ваших персональных данных</a:t>
            </a:r>
            <a:endParaRPr/>
          </a:p>
          <a:p>
            <a:pPr>
              <a:defRPr/>
            </a:pPr>
            <a:endParaRPr lang="ru-RU" sz="1800" b="1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86501" y="1370960"/>
            <a:ext cx="2904088" cy="29040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513619" y="4808898"/>
            <a:ext cx="1849853" cy="1788448"/>
          </a:xfrm>
          <a:prstGeom prst="rect">
            <a:avLst/>
          </a:prstGeom>
        </p:spPr>
      </p:pic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 t="11191" b="14917"/>
          <a:stretch/>
        </p:blipFill>
        <p:spPr bwMode="auto">
          <a:xfrm>
            <a:off x="838200" y="4210655"/>
            <a:ext cx="6067614" cy="252249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 bwMode="auto">
          <a:xfrm>
            <a:off x="8714277" y="1272654"/>
            <a:ext cx="3266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374955"/>
                </a:solidFill>
              </a:rPr>
              <a:t>Портал «Петербургское образование</a:t>
            </a:r>
            <a:r>
              <a:rPr lang="ru-RU"/>
              <a:t>»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354947" y="4284464"/>
            <a:ext cx="2167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374955"/>
                </a:solidFill>
              </a:rPr>
              <a:t>Мобильное приложение </a:t>
            </a:r>
            <a:br>
              <a:rPr lang="ru-RU" sz="1400" b="1">
                <a:solidFill>
                  <a:srgbClr val="374955"/>
                </a:solidFill>
              </a:rPr>
            </a:br>
            <a:r>
              <a:rPr lang="ru-RU" sz="1400" b="1">
                <a:solidFill>
                  <a:srgbClr val="374955"/>
                </a:solidFill>
              </a:rPr>
              <a:t>«Электронный дневник»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45194" y="295752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Единая карта школьника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 bwMode="auto">
          <a:xfrm>
            <a:off x="515923" y="2005012"/>
            <a:ext cx="6160129" cy="4351338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/>
              <a:t>Школьники Санкт-Петербурга получают </a:t>
            </a:r>
            <a:r>
              <a:rPr lang="ru-RU" b="1"/>
              <a:t>карту школьника «Моя школа»</a:t>
            </a:r>
            <a:r>
              <a:rPr lang="ru-RU"/>
              <a:t>. </a:t>
            </a:r>
            <a:endParaRPr/>
          </a:p>
          <a:p>
            <a:pPr>
              <a:defRPr/>
            </a:pPr>
            <a:r>
              <a:rPr lang="ru-RU" b="1"/>
              <a:t>Возможности: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/>
              <a:t>Безопасный проход в школу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/>
              <a:t>Безналичная оплата питания в школьной столовой (горячее питание и буфет)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/>
              <a:t>Функции родительского контроля за входом/выходом ребенка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/>
              <a:t>Отдельные балансы для буфета и горючего питания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/>
              <a:t>Отслеживание суммы трат ребенка на питание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/>
              <a:t>Отслеживание состава покупок в школьной столовой</a:t>
            </a:r>
            <a:endParaRPr/>
          </a:p>
          <a:p>
            <a:pPr>
              <a:defRPr/>
            </a:pPr>
            <a:r>
              <a:rPr lang="ru-RU"/>
              <a:t>Первичный выпуск карты является бесплатным. </a:t>
            </a:r>
            <a:endParaRPr/>
          </a:p>
          <a:p>
            <a:pPr>
              <a:defRPr/>
            </a:pPr>
            <a:r>
              <a:rPr lang="ru-RU"/>
              <a:t>Стоимость перевыпуска составляет 100 руб.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066D03-2ED4-4316-A261-F7530402B97C}" type="slidenum">
              <a:rPr lang="ru-RU"/>
              <a:t>4</a:t>
            </a:fld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802994" y="1116728"/>
            <a:ext cx="3680665" cy="2803998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116645" y="958534"/>
            <a:ext cx="2597966" cy="5626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Информационно-коммуникационная образовательная платформа «Сферум»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 l="430"/>
          <a:stretch/>
        </p:blipFill>
        <p:spPr bwMode="auto">
          <a:xfrm>
            <a:off x="407368" y="2098232"/>
            <a:ext cx="8412664" cy="43917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 l="60250" t="1935" r="5665" b="1328"/>
          <a:stretch/>
        </p:blipFill>
        <p:spPr bwMode="auto">
          <a:xfrm>
            <a:off x="9192344" y="2222836"/>
            <a:ext cx="2304256" cy="4267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Частые вопросы</a:t>
            </a:r>
            <a:r>
              <a:rPr lang="en-US"/>
              <a:t> </a:t>
            </a:r>
            <a:r>
              <a:rPr lang="ru-RU"/>
              <a:t>по использованию ИКОП «Сферум»</a:t>
            </a:r>
            <a:endParaRPr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73635" y="2120315"/>
            <a:ext cx="3500424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>
                <a:solidFill>
                  <a:srgbClr val="000000"/>
                </a:solidFill>
                <a:cs typeface="Times New Roman"/>
              </a:rPr>
              <a:t>Нужна ли регистрация в социальной сети Вконтакте для создания профиля Сферума?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>
              <a:ln>
                <a:noFill/>
              </a:ln>
              <a:solidFill>
                <a:srgbClr val="000000"/>
              </a:solidFill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>
                <a:ln>
                  <a:noFill/>
                </a:ln>
                <a:solidFill>
                  <a:srgbClr val="000000"/>
                </a:solidFill>
                <a:cs typeface="Times New Roman"/>
              </a:rPr>
              <a:t>Создание учебного профиля Сферум не взаимосвязано с регистрацией в социальной сети ВКонтакте. Это независимые друг от друга процессы. Регистрация в учебном профиле производится с помощью инструмента авторизации VK ID</a:t>
            </a: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066D03-2ED4-4316-A261-F7530402B97C}" type="slidenum">
              <a:rPr lang="ru-RU"/>
              <a:t>6</a:t>
            </a:fld>
            <a:endParaRPr lang="ru-RU"/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573635" y="4027271"/>
            <a:ext cx="3611187" cy="184665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Tx/>
              <a:buNone/>
              <a:defRPr sz="1400">
                <a:solidFill>
                  <a:srgbClr val="37495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000000"/>
                </a:solidFill>
                <a:cs typeface="Times New Roman"/>
              </a:rPr>
              <a:t>Что делать, если случайно зарегистрировали ребенка на свой номер?</a:t>
            </a:r>
            <a:endParaRPr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rgbClr val="000000"/>
              </a:solidFill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cs typeface="Times New Roman"/>
              </a:rPr>
              <a:t>Если вы уже создали учебный профиль в VK Мессенджере, можете поменять в нём данные ребёнка на свои, а для ребёнка создать отдельный профиль с его номером телефона. Если что-то не получается, пожалуйста, напишите в чат-бот «Помощник Сферума» в учебном профиле — он подскажет, как действовать</a:t>
            </a: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4433062" y="1941746"/>
            <a:ext cx="3219889" cy="184665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Tx/>
              <a:buNone/>
              <a:defRPr sz="1400">
                <a:solidFill>
                  <a:srgbClr val="37495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000000"/>
                </a:solidFill>
                <a:cs typeface="Times New Roman"/>
              </a:rPr>
              <a:t>Кто может писать мне или моему ребенку в Сферуме?</a:t>
            </a:r>
            <a:endParaRPr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rgbClr val="000000"/>
              </a:solidFill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cs typeface="Times New Roman"/>
              </a:rPr>
              <a:t>Сферум — это закрытое безопасное пространство для общения по учёбе. Вам и вашему ребёнку могут писать только пользователи с подтверждённой ролью, которые либо уже состоят в ваших чатах, либо отправили запрос на общение и получили одобрение</a:t>
            </a: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4433062" y="4093173"/>
            <a:ext cx="3483500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Tx/>
              <a:buNone/>
              <a:defRPr sz="1400">
                <a:solidFill>
                  <a:srgbClr val="37495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/>
              </a:rPr>
              <a:t>Кто может писать мне или моему ребенку в </a:t>
            </a:r>
            <a:r>
              <a:rPr lang="ru-RU" sz="1200" b="1" dirty="0" err="1">
                <a:solidFill>
                  <a:srgbClr val="000000"/>
                </a:solidFill>
                <a:cs typeface="Times New Roman"/>
              </a:rPr>
              <a:t>Сферуме</a:t>
            </a:r>
            <a:r>
              <a:rPr lang="ru-RU" sz="1200" b="1" dirty="0">
                <a:solidFill>
                  <a:srgbClr val="000000"/>
                </a:solidFill>
                <a:cs typeface="Times New Roman"/>
              </a:rPr>
              <a:t>?</a:t>
            </a:r>
            <a:endParaRPr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cs typeface="Times New Roman"/>
              </a:rPr>
              <a:t>Присоединиться можно по ссылке или QR-коду:</a:t>
            </a:r>
            <a:endParaRPr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cs typeface="Times New Roman"/>
              </a:rPr>
              <a:t>когда педагог создаст чат, он отправит вам приглашение.</a:t>
            </a:r>
            <a:endParaRPr dirty="0"/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8554993" y="1941746"/>
            <a:ext cx="2793179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Tx/>
              <a:buNone/>
              <a:defRPr sz="1400">
                <a:solidFill>
                  <a:srgbClr val="37495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000000"/>
                </a:solidFill>
                <a:cs typeface="Times New Roman"/>
              </a:rPr>
              <a:t>Чем учебный профиль отличается от личного?</a:t>
            </a:r>
            <a:endParaRPr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rgbClr val="000000"/>
              </a:solidFill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cs typeface="Times New Roman"/>
              </a:rPr>
              <a:t>Учебный профиль Сферум в VK Мессенджере создан специально для общения по учебным вопросам между детьми, родителями и сотрудниками</a:t>
            </a:r>
            <a:endParaRPr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cs typeface="Times New Roman"/>
              </a:rPr>
              <a:t>сферы образования</a:t>
            </a:r>
            <a:endParaRPr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8682681" y="3788405"/>
            <a:ext cx="2935684" cy="2620633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/>
              <a:t>QR-</a:t>
            </a:r>
            <a:r>
              <a:rPr lang="ru-RU"/>
              <a:t>код на чат для родителей будущих первоклассников</a:t>
            </a:r>
            <a:endParaRPr/>
          </a:p>
        </p:txBody>
      </p:sp>
      <p:sp>
        <p:nvSpPr>
          <p:cNvPr id="12" name="Rectangle 1"/>
          <p:cNvSpPr txBox="1">
            <a:spLocks noChangeArrowheads="1"/>
          </p:cNvSpPr>
          <p:nvPr/>
        </p:nvSpPr>
        <p:spPr bwMode="auto">
          <a:xfrm>
            <a:off x="4397805" y="5557495"/>
            <a:ext cx="3483500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Tx/>
              <a:buNone/>
              <a:defRPr sz="1400">
                <a:solidFill>
                  <a:srgbClr val="37495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000000"/>
                </a:solidFill>
                <a:cs typeface="Times New Roman"/>
              </a:rPr>
              <a:t>Нужна ли учетная запись на «Госуслугах» </a:t>
            </a:r>
            <a:br>
              <a:rPr lang="ru-RU" sz="1200" b="1">
                <a:solidFill>
                  <a:srgbClr val="000000"/>
                </a:solidFill>
                <a:cs typeface="Times New Roman"/>
              </a:rPr>
            </a:br>
            <a:r>
              <a:rPr lang="ru-RU" sz="1200" b="1">
                <a:solidFill>
                  <a:srgbClr val="000000"/>
                </a:solidFill>
                <a:cs typeface="Times New Roman"/>
              </a:rPr>
              <a:t>для использования «Сферума»?</a:t>
            </a:r>
            <a:endParaRPr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rgbClr val="000000"/>
              </a:solidFill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cs typeface="Times New Roman"/>
              </a:rPr>
              <a:t>Нет, для регистрации нужен только номер мобильного телефона или адрес электронной почты.</a:t>
            </a:r>
            <a:endParaRPr sz="1200">
              <a:solidFill>
                <a:srgbClr val="000000"/>
              </a:solidFill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Федеральная государственная информационная система «Моя школа»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885167"/>
            <a:ext cx="5905872" cy="4716556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dirty="0"/>
              <a:t>ФГИС «Моя школа» – образовательная платформа для учеников, родителей </a:t>
            </a:r>
            <a:br>
              <a:rPr lang="ru-RU" dirty="0"/>
            </a:br>
            <a:r>
              <a:rPr lang="ru-RU" dirty="0"/>
              <a:t>и учителей. </a:t>
            </a:r>
            <a:endParaRPr dirty="0"/>
          </a:p>
          <a:p>
            <a:pPr>
              <a:defRPr/>
            </a:pPr>
            <a:r>
              <a:rPr lang="ru-RU" dirty="0"/>
              <a:t>На ней можно получить доступ </a:t>
            </a:r>
            <a:br>
              <a:rPr lang="ru-RU" dirty="0"/>
            </a:br>
            <a:r>
              <a:rPr lang="ru-RU" dirty="0"/>
              <a:t>к цифровым сервисам и учебным материалам. </a:t>
            </a:r>
            <a:endParaRPr dirty="0"/>
          </a:p>
          <a:p>
            <a:pPr>
              <a:defRPr/>
            </a:pPr>
            <a:r>
              <a:rPr lang="ru-RU" dirty="0"/>
              <a:t>Платформа создана </a:t>
            </a:r>
            <a:r>
              <a:rPr lang="ru-RU" dirty="0" err="1"/>
              <a:t>Минпросвещения</a:t>
            </a:r>
            <a:r>
              <a:rPr lang="ru-RU" dirty="0"/>
              <a:t> для реализации образовательных программ всех уровней основного образования</a:t>
            </a:r>
            <a:endParaRPr dirty="0"/>
          </a:p>
          <a:p>
            <a:pPr>
              <a:defRPr/>
            </a:pPr>
            <a:r>
              <a:rPr lang="ru-RU" b="1" dirty="0"/>
              <a:t>Авторизация может осуществляется только через «Единую систему идентификации и аутентификации» (ЕСИА) портала </a:t>
            </a:r>
            <a:r>
              <a:rPr lang="ru-RU" b="1" dirty="0" err="1"/>
              <a:t>Госуслуг</a:t>
            </a:r>
            <a:endParaRPr lang="en-US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475393" y="2172603"/>
            <a:ext cx="1944216" cy="19442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624392" y="4635152"/>
            <a:ext cx="1944217" cy="194421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auto">
          <a:xfrm>
            <a:off x="9509503" y="4414758"/>
            <a:ext cx="2173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ФГИС «Моя школа»:</a:t>
            </a:r>
            <a:endParaRPr lang="en-US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083634" y="2978383"/>
            <a:ext cx="2276872" cy="22768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9114444" y="1897893"/>
            <a:ext cx="2666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Подробная информация: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51384" y="38884"/>
            <a:ext cx="11198497" cy="67917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Госуслуги</a:t>
            </a:r>
            <a:r>
              <a:rPr lang="ru-RU" dirty="0"/>
              <a:t> </a:t>
            </a:r>
            <a:r>
              <a:rPr lang="ru-RU" dirty="0" smtClean="0"/>
              <a:t>для родителя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625952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Если у родителя «добавлен» ребенок </a:t>
            </a:r>
          </a:p>
          <a:p>
            <a:pPr marL="0" indent="0">
              <a:buNone/>
            </a:pPr>
            <a:r>
              <a:rPr lang="ru-RU" dirty="0" smtClean="0"/>
              <a:t>В разделе «Образование. Дети» подраздел «Школьное портфолио»:</a:t>
            </a:r>
          </a:p>
          <a:p>
            <a:r>
              <a:rPr lang="ru-RU" dirty="0"/>
              <a:t>Средний балл в </a:t>
            </a:r>
            <a:r>
              <a:rPr lang="ru-RU" dirty="0" smtClean="0"/>
              <a:t>классе и средний балл ребенка</a:t>
            </a:r>
          </a:p>
          <a:p>
            <a:r>
              <a:rPr lang="ru-RU" dirty="0"/>
              <a:t>Результаты проверочных </a:t>
            </a:r>
            <a:r>
              <a:rPr lang="ru-RU" dirty="0" smtClean="0"/>
              <a:t>работ</a:t>
            </a:r>
          </a:p>
          <a:p>
            <a:r>
              <a:rPr lang="ru-RU" dirty="0" smtClean="0"/>
              <a:t>Оценки ребенка</a:t>
            </a:r>
          </a:p>
          <a:p>
            <a:pPr fontAlgn="base"/>
            <a:r>
              <a:rPr lang="ru-RU" dirty="0" smtClean="0"/>
              <a:t>Время до каникул</a:t>
            </a:r>
          </a:p>
          <a:p>
            <a:pPr fontAlgn="base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328" y="332656"/>
            <a:ext cx="2941952" cy="29867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923" y="3429000"/>
            <a:ext cx="3938944" cy="1673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9258" y="5211748"/>
            <a:ext cx="2924583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611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709</Words>
  <Application>Microsoft Office PowerPoint</Application>
  <DocSecurity>0</DocSecurity>
  <PresentationFormat>Широкоэкранный</PresentationFormat>
  <Paragraphs>88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Цифровая образовательная среда: презентация для родителей</vt:lpstr>
      <vt:lpstr>Сайт школы и группа ВКонтакте</vt:lpstr>
      <vt:lpstr>Электронный дневник и электронный журнал</vt:lpstr>
      <vt:lpstr>Единая карта школьника</vt:lpstr>
      <vt:lpstr>Информационно-коммуникационная образовательная платформа «Сферум»</vt:lpstr>
      <vt:lpstr>Частые вопросы по использованию ИКОП «Сферум»</vt:lpstr>
      <vt:lpstr>Федеральная государственная информационная система «Моя школа»</vt:lpstr>
      <vt:lpstr>Презентация PowerPoint</vt:lpstr>
      <vt:lpstr>Госуслуги для родителя</vt:lpstr>
      <vt:lpstr>Как создать учетную запись ребёнка на Госуслугах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Наталья С. Антипова</dc:creator>
  <cp:keywords/>
  <dc:description/>
  <cp:lastModifiedBy>Щемелева Мария Анатольевна</cp:lastModifiedBy>
  <cp:revision>95</cp:revision>
  <dcterms:created xsi:type="dcterms:W3CDTF">2024-11-13T09:32:30Z</dcterms:created>
  <dcterms:modified xsi:type="dcterms:W3CDTF">2024-12-13T08:48:49Z</dcterms:modified>
  <cp:category/>
  <dc:identifier/>
  <cp:contentStatus/>
  <dc:language/>
  <cp:version/>
</cp:coreProperties>
</file>