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comments+xml" PartName="/ppt/comments/comment1.xml"/>
  <Override ContentType="application/vnd.openxmlformats-officedocument.presentationml.comments+xml" PartName="/ppt/comments/comment2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commentAuthors+xml" PartName="/ppt/commentAuthors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mAuthor clrIdx="0" id="0" initials="" lastIdx="1" name="Дмитрий Мельников"/>
  <p:cmAuthor clrIdx="1" id="1" initials="" lastIdx="5" name="Ivan Abramov"/>
  <p:cmAuthor clrIdx="2" id="2" initials="" lastIdx="5" name="Ольга Дубина"/>
</p:cmAuthorLst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/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commentAuthors" Target="commentAuthor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comments/comment1.xml><?xml version="1.0" encoding="utf-8"?>
<p:cm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m authorId="1" idx="1">
    <p:pos x="6000" y="0"/>
    <p:text>НМ бы не одобрила. уровень Рефераты.ру
слабый источник информации</p:text>
  </p:cm>
  <p:cm authorId="2" idx="1">
    <p:pos x="6000" y="100"/>
    <p:text>Если заменишь или уберешь, - я не обижусь, поверь.</p:text>
  </p:cm>
  <p:cm authorId="1" idx="2">
    <p:pos x="6000" y="200"/>
    <p:text>страшненькая картинка :)</p:text>
  </p:cm>
  <p:cm authorId="2" idx="2">
    <p:pos x="6000" y="300"/>
    <p:text>Сделай лучше</p:text>
  </p:cm>
  <p:cm authorId="2" idx="3">
    <p:pos x="6000" y="400"/>
    <p:text>Извини, как смогла, зато фон прозрачный</p:text>
  </p:cm>
  <p:cm authorId="1" idx="3">
    <p:pos x="6000" y="500"/>
    <p:text>мелко, ничего не видно</p:text>
  </p:cm>
  <p:cm authorId="1" idx="4">
    <p:pos x="6000" y="600"/>
    <p:text>если прям тут из фигур делать, то будет четко</p:text>
  </p:cm>
  <p:cm authorId="2" idx="4">
    <p:pos x="6000" y="700"/>
    <p:text>Но долго</p:text>
  </p:cm>
  <p:cm authorId="1" idx="5">
    <p:pos x="6000" y="800"/>
    <p:text>ну...</p:text>
  </p:cm>
  <p:cm authorId="2" idx="5">
    <p:pos x="6000" y="900"/>
    <p:text>Попробую переделать попозже, пока займемся содержанием</p:text>
  </p:cm>
</p:cmLst>
</file>

<file path=ppt/comments/comment2.xml><?xml version="1.0" encoding="utf-8"?>
<p:cm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m authorId="0" idx="1">
    <p:pos x="6000" y="0"/>
    <p:text>Я бы отдельно рассказал бы еще о Такой новинке , которую собираются рассматривать в ходе иследования сайта , это Электронный сервис  для обращений и отслеживание хода расмотрения обращений.(Это Оригинальное пожелание НСОКО , но не прописанное ни в одном из законов и приказов)
С удовольствием бы рассказал бы о ряде реальных случаев и школ</p:text>
  </p:cm>
</p:cmLst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4" name="Shape 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Shape 52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ru"/>
              <a:t>“Новые условия требуют новых путей решения” Н.Рерих </a:t>
            </a: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Shape 135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6" name="Shape 136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" name="Shape 63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hape 71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" name="Shape 72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Shape 80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1" name="Shape 81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0" name="Shape 90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Shape 99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0" name="Shape 100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Shape 108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9" name="Shape 109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</a:pPr>
            <a:r>
              <a:rPr lang="ru"/>
              <a:t>Электронный сервис - сведений о ходе рассмотрения обращений граждан, поступивших</a:t>
            </a:r>
          </a:p>
          <a:p>
            <a:pPr lvl="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</a:pPr>
            <a:r>
              <a:rPr lang="ru"/>
              <a:t>в организацию от получателей образовательных услуг.</a:t>
            </a: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Shape 117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8" name="Shape 118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Shape 126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7" name="Shape 127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">
  <p:cSld name="Title slid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 algn="ctr">
              <a:spcBef>
                <a:spcPts val="0"/>
              </a:spcBef>
              <a:buSzPct val="100000"/>
              <a:defRPr sz="5200"/>
            </a:lvl1pPr>
            <a:lvl2pPr lvl="1" algn="ctr">
              <a:spcBef>
                <a:spcPts val="0"/>
              </a:spcBef>
              <a:buSzPct val="100000"/>
              <a:defRPr sz="5200"/>
            </a:lvl2pPr>
            <a:lvl3pPr lvl="2" algn="ctr">
              <a:spcBef>
                <a:spcPts val="0"/>
              </a:spcBef>
              <a:buSzPct val="100000"/>
              <a:defRPr sz="5200"/>
            </a:lvl3pPr>
            <a:lvl4pPr lvl="3" algn="ctr">
              <a:spcBef>
                <a:spcPts val="0"/>
              </a:spcBef>
              <a:buSzPct val="100000"/>
              <a:defRPr sz="5200"/>
            </a:lvl4pPr>
            <a:lvl5pPr lvl="4" algn="ctr">
              <a:spcBef>
                <a:spcPts val="0"/>
              </a:spcBef>
              <a:buSzPct val="100000"/>
              <a:defRPr sz="5200"/>
            </a:lvl5pPr>
            <a:lvl6pPr lvl="5" algn="ctr">
              <a:spcBef>
                <a:spcPts val="0"/>
              </a:spcBef>
              <a:buSzPct val="100000"/>
              <a:defRPr sz="5200"/>
            </a:lvl6pPr>
            <a:lvl7pPr lvl="6" algn="ctr">
              <a:spcBef>
                <a:spcPts val="0"/>
              </a:spcBef>
              <a:buSzPct val="100000"/>
              <a:defRPr sz="5200"/>
            </a:lvl7pPr>
            <a:lvl8pPr lvl="7" algn="ctr">
              <a:spcBef>
                <a:spcPts val="0"/>
              </a:spcBef>
              <a:buSzPct val="100000"/>
              <a:defRPr sz="5200"/>
            </a:lvl8pPr>
            <a:lvl9pPr lvl="8" algn="ctr">
              <a:spcBef>
                <a:spcPts val="0"/>
              </a:spcBef>
              <a:buSzPct val="100000"/>
              <a:defRPr sz="5200"/>
            </a:lvl9pPr>
          </a:lstStyle>
          <a:p/>
        </p:txBody>
      </p:sp>
      <p:sp>
        <p:nvSpPr>
          <p:cNvPr id="11" name="Shape 11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9pPr>
          </a:lstStyle>
          <a:p/>
        </p:txBody>
      </p:sp>
      <p:sp>
        <p:nvSpPr>
          <p:cNvPr id="12" name="Shape 12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ru"/>
              <a:t>‹#›</a:t>
            </a:fld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Big 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 txBox="1"/>
          <p:nvPr>
            <p:ph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 algn="ctr">
              <a:spcBef>
                <a:spcPts val="0"/>
              </a:spcBef>
              <a:buSzPct val="100000"/>
              <a:defRPr sz="12000"/>
            </a:lvl1pPr>
            <a:lvl2pPr lvl="1" algn="ctr">
              <a:spcBef>
                <a:spcPts val="0"/>
              </a:spcBef>
              <a:buSzPct val="100000"/>
              <a:defRPr sz="12000"/>
            </a:lvl2pPr>
            <a:lvl3pPr lvl="2" algn="ctr">
              <a:spcBef>
                <a:spcPts val="0"/>
              </a:spcBef>
              <a:buSzPct val="100000"/>
              <a:defRPr sz="12000"/>
            </a:lvl3pPr>
            <a:lvl4pPr lvl="3" algn="ctr">
              <a:spcBef>
                <a:spcPts val="0"/>
              </a:spcBef>
              <a:buSzPct val="100000"/>
              <a:defRPr sz="12000"/>
            </a:lvl4pPr>
            <a:lvl5pPr lvl="4" algn="ctr">
              <a:spcBef>
                <a:spcPts val="0"/>
              </a:spcBef>
              <a:buSzPct val="100000"/>
              <a:defRPr sz="12000"/>
            </a:lvl5pPr>
            <a:lvl6pPr lvl="5" algn="ctr">
              <a:spcBef>
                <a:spcPts val="0"/>
              </a:spcBef>
              <a:buSzPct val="100000"/>
              <a:defRPr sz="12000"/>
            </a:lvl6pPr>
            <a:lvl7pPr lvl="6" algn="ctr">
              <a:spcBef>
                <a:spcPts val="0"/>
              </a:spcBef>
              <a:buSzPct val="100000"/>
              <a:defRPr sz="12000"/>
            </a:lvl7pPr>
            <a:lvl8pPr lvl="7" algn="ctr">
              <a:spcBef>
                <a:spcPts val="0"/>
              </a:spcBef>
              <a:buSzPct val="100000"/>
              <a:defRPr sz="12000"/>
            </a:lvl8pPr>
            <a:lvl9pPr lvl="8" algn="ctr">
              <a:spcBef>
                <a:spcPts val="0"/>
              </a:spcBef>
              <a:buSzPct val="100000"/>
              <a:defRPr sz="12000"/>
            </a:lvl9pPr>
          </a:lstStyle>
          <a:p/>
        </p:txBody>
      </p:sp>
      <p:sp>
        <p:nvSpPr>
          <p:cNvPr id="46" name="Shape 46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 algn="ctr">
              <a:spcBef>
                <a:spcPts val="0"/>
              </a:spcBef>
              <a:defRPr/>
            </a:lvl1pPr>
            <a:lvl2pPr lvl="1" algn="ctr">
              <a:spcBef>
                <a:spcPts val="0"/>
              </a:spcBef>
              <a:defRPr/>
            </a:lvl2pPr>
            <a:lvl3pPr lvl="2" algn="ctr">
              <a:spcBef>
                <a:spcPts val="0"/>
              </a:spcBef>
              <a:defRPr/>
            </a:lvl3pPr>
            <a:lvl4pPr lvl="3" algn="ctr">
              <a:spcBef>
                <a:spcPts val="0"/>
              </a:spcBef>
              <a:defRPr/>
            </a:lvl4pPr>
            <a:lvl5pPr lvl="4" algn="ctr">
              <a:spcBef>
                <a:spcPts val="0"/>
              </a:spcBef>
              <a:defRPr/>
            </a:lvl5pPr>
            <a:lvl6pPr lvl="5" algn="ctr">
              <a:spcBef>
                <a:spcPts val="0"/>
              </a:spcBef>
              <a:defRPr/>
            </a:lvl6pPr>
            <a:lvl7pPr lvl="6" algn="ctr">
              <a:spcBef>
                <a:spcPts val="0"/>
              </a:spcBef>
              <a:defRPr/>
            </a:lvl7pPr>
            <a:lvl8pPr lvl="7" algn="ctr">
              <a:spcBef>
                <a:spcPts val="0"/>
              </a:spcBef>
              <a:defRPr/>
            </a:lvl8pPr>
            <a:lvl9pPr lvl="8" algn="ctr">
              <a:spcBef>
                <a:spcPts val="0"/>
              </a:spcBef>
              <a:defRPr/>
            </a:lvl9pPr>
          </a:lstStyle>
          <a:p/>
        </p:txBody>
      </p:sp>
      <p:sp>
        <p:nvSpPr>
          <p:cNvPr id="47" name="Shape 47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ru"/>
              <a:t>‹#›</a:t>
            </a:fld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ru"/>
              <a:t>‹#›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secHead">
  <p:cSld name="Section 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 algn="ctr">
              <a:spcBef>
                <a:spcPts val="0"/>
              </a:spcBef>
              <a:buSzPct val="100000"/>
              <a:defRPr sz="3600"/>
            </a:lvl1pPr>
            <a:lvl2pPr lvl="1" algn="ctr">
              <a:spcBef>
                <a:spcPts val="0"/>
              </a:spcBef>
              <a:buSzPct val="100000"/>
              <a:defRPr sz="3600"/>
            </a:lvl2pPr>
            <a:lvl3pPr lvl="2" algn="ctr">
              <a:spcBef>
                <a:spcPts val="0"/>
              </a:spcBef>
              <a:buSzPct val="100000"/>
              <a:defRPr sz="3600"/>
            </a:lvl3pPr>
            <a:lvl4pPr lvl="3" algn="ctr">
              <a:spcBef>
                <a:spcPts val="0"/>
              </a:spcBef>
              <a:buSzPct val="100000"/>
              <a:defRPr sz="3600"/>
            </a:lvl4pPr>
            <a:lvl5pPr lvl="4" algn="ctr">
              <a:spcBef>
                <a:spcPts val="0"/>
              </a:spcBef>
              <a:buSzPct val="100000"/>
              <a:defRPr sz="3600"/>
            </a:lvl5pPr>
            <a:lvl6pPr lvl="5" algn="ctr">
              <a:spcBef>
                <a:spcPts val="0"/>
              </a:spcBef>
              <a:buSzPct val="100000"/>
              <a:defRPr sz="3600"/>
            </a:lvl6pPr>
            <a:lvl7pPr lvl="6" algn="ctr">
              <a:spcBef>
                <a:spcPts val="0"/>
              </a:spcBef>
              <a:buSzPct val="100000"/>
              <a:defRPr sz="3600"/>
            </a:lvl7pPr>
            <a:lvl8pPr lvl="7" algn="ctr">
              <a:spcBef>
                <a:spcPts val="0"/>
              </a:spcBef>
              <a:buSzPct val="100000"/>
              <a:defRPr sz="3600"/>
            </a:lvl8pPr>
            <a:lvl9pPr lvl="8" algn="ctr">
              <a:spcBef>
                <a:spcPts val="0"/>
              </a:spcBef>
              <a:buSzPct val="100000"/>
              <a:defRPr sz="3600"/>
            </a:lvl9pPr>
          </a:lstStyle>
          <a:p/>
        </p:txBody>
      </p:sp>
      <p:sp>
        <p:nvSpPr>
          <p:cNvPr id="15" name="Shape 15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ru"/>
              <a:t>‹#›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x">
  <p:cSld name="Title and 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18" name="Shape 1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19" name="Shape 19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ru"/>
              <a:t>‹#›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woColTx">
  <p:cSld name="Title and two 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22" name="Shape 22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/>
        </p:txBody>
      </p:sp>
      <p:sp>
        <p:nvSpPr>
          <p:cNvPr id="23" name="Shape 23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/>
        </p:txBody>
      </p:sp>
      <p:sp>
        <p:nvSpPr>
          <p:cNvPr id="24" name="Shape 24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ru"/>
              <a:t>‹#›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Only">
  <p:cSld name="Title 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27" name="Shape 27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ru"/>
              <a:t>‹#›</a:t>
            </a:fld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One column 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>
              <a:spcBef>
                <a:spcPts val="0"/>
              </a:spcBef>
              <a:buSzPct val="100000"/>
              <a:defRPr sz="2400"/>
            </a:lvl1pPr>
            <a:lvl2pPr lvl="1">
              <a:spcBef>
                <a:spcPts val="0"/>
              </a:spcBef>
              <a:buSzPct val="100000"/>
              <a:defRPr sz="2400"/>
            </a:lvl2pPr>
            <a:lvl3pPr lvl="2">
              <a:spcBef>
                <a:spcPts val="0"/>
              </a:spcBef>
              <a:buSzPct val="100000"/>
              <a:defRPr sz="2400"/>
            </a:lvl3pPr>
            <a:lvl4pPr lvl="3">
              <a:spcBef>
                <a:spcPts val="0"/>
              </a:spcBef>
              <a:buSzPct val="100000"/>
              <a:defRPr sz="2400"/>
            </a:lvl4pPr>
            <a:lvl5pPr lvl="4">
              <a:spcBef>
                <a:spcPts val="0"/>
              </a:spcBef>
              <a:buSzPct val="100000"/>
              <a:defRPr sz="2400"/>
            </a:lvl5pPr>
            <a:lvl6pPr lvl="5">
              <a:spcBef>
                <a:spcPts val="0"/>
              </a:spcBef>
              <a:buSzPct val="100000"/>
              <a:defRPr sz="2400"/>
            </a:lvl6pPr>
            <a:lvl7pPr lvl="6">
              <a:spcBef>
                <a:spcPts val="0"/>
              </a:spcBef>
              <a:buSzPct val="100000"/>
              <a:defRPr sz="2400"/>
            </a:lvl7pPr>
            <a:lvl8pPr lvl="7">
              <a:spcBef>
                <a:spcPts val="0"/>
              </a:spcBef>
              <a:buSzPct val="100000"/>
              <a:defRPr sz="2400"/>
            </a:lvl8pPr>
            <a:lvl9pPr lvl="8">
              <a:spcBef>
                <a:spcPts val="0"/>
              </a:spcBef>
              <a:buSzPct val="100000"/>
              <a:defRPr sz="2400"/>
            </a:lvl9pPr>
          </a:lstStyle>
          <a:p/>
        </p:txBody>
      </p:sp>
      <p:sp>
        <p:nvSpPr>
          <p:cNvPr id="30" name="Shape 30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buSzPct val="100000"/>
              <a:defRPr sz="12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/>
        </p:txBody>
      </p:sp>
      <p:sp>
        <p:nvSpPr>
          <p:cNvPr id="31" name="Shape 31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ru"/>
              <a:t>‹#›</a:t>
            </a:fld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Main 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>
              <a:spcBef>
                <a:spcPts val="0"/>
              </a:spcBef>
              <a:buSzPct val="100000"/>
              <a:defRPr sz="4800"/>
            </a:lvl1pPr>
            <a:lvl2pPr lvl="1">
              <a:spcBef>
                <a:spcPts val="0"/>
              </a:spcBef>
              <a:buSzPct val="100000"/>
              <a:defRPr sz="4800"/>
            </a:lvl2pPr>
            <a:lvl3pPr lvl="2">
              <a:spcBef>
                <a:spcPts val="0"/>
              </a:spcBef>
              <a:buSzPct val="100000"/>
              <a:defRPr sz="4800"/>
            </a:lvl3pPr>
            <a:lvl4pPr lvl="3">
              <a:spcBef>
                <a:spcPts val="0"/>
              </a:spcBef>
              <a:buSzPct val="100000"/>
              <a:defRPr sz="4800"/>
            </a:lvl4pPr>
            <a:lvl5pPr lvl="4">
              <a:spcBef>
                <a:spcPts val="0"/>
              </a:spcBef>
              <a:buSzPct val="100000"/>
              <a:defRPr sz="4800"/>
            </a:lvl5pPr>
            <a:lvl6pPr lvl="5">
              <a:spcBef>
                <a:spcPts val="0"/>
              </a:spcBef>
              <a:buSzPct val="100000"/>
              <a:defRPr sz="4800"/>
            </a:lvl6pPr>
            <a:lvl7pPr lvl="6">
              <a:spcBef>
                <a:spcPts val="0"/>
              </a:spcBef>
              <a:buSzPct val="100000"/>
              <a:defRPr sz="4800"/>
            </a:lvl7pPr>
            <a:lvl8pPr lvl="7">
              <a:spcBef>
                <a:spcPts val="0"/>
              </a:spcBef>
              <a:buSzPct val="100000"/>
              <a:defRPr sz="4800"/>
            </a:lvl8pPr>
            <a:lvl9pPr lvl="8">
              <a:spcBef>
                <a:spcPts val="0"/>
              </a:spcBef>
              <a:buSzPct val="100000"/>
              <a:defRPr sz="4800"/>
            </a:lvl9pPr>
          </a:lstStyle>
          <a:p/>
        </p:txBody>
      </p:sp>
      <p:sp>
        <p:nvSpPr>
          <p:cNvPr id="34" name="Shape 34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ru"/>
              <a:t>‹#›</a:t>
            </a:fld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Section title and 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7" name="Shape 37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 algn="ctr">
              <a:spcBef>
                <a:spcPts val="0"/>
              </a:spcBef>
              <a:buSzPct val="100000"/>
              <a:defRPr sz="4200"/>
            </a:lvl1pPr>
            <a:lvl2pPr lvl="1" algn="ctr">
              <a:spcBef>
                <a:spcPts val="0"/>
              </a:spcBef>
              <a:buSzPct val="100000"/>
              <a:defRPr sz="4200"/>
            </a:lvl2pPr>
            <a:lvl3pPr lvl="2" algn="ctr">
              <a:spcBef>
                <a:spcPts val="0"/>
              </a:spcBef>
              <a:buSzPct val="100000"/>
              <a:defRPr sz="4200"/>
            </a:lvl3pPr>
            <a:lvl4pPr lvl="3" algn="ctr">
              <a:spcBef>
                <a:spcPts val="0"/>
              </a:spcBef>
              <a:buSzPct val="100000"/>
              <a:defRPr sz="4200"/>
            </a:lvl4pPr>
            <a:lvl5pPr lvl="4" algn="ctr">
              <a:spcBef>
                <a:spcPts val="0"/>
              </a:spcBef>
              <a:buSzPct val="100000"/>
              <a:defRPr sz="4200"/>
            </a:lvl5pPr>
            <a:lvl6pPr lvl="5" algn="ctr">
              <a:spcBef>
                <a:spcPts val="0"/>
              </a:spcBef>
              <a:buSzPct val="100000"/>
              <a:defRPr sz="4200"/>
            </a:lvl6pPr>
            <a:lvl7pPr lvl="6" algn="ctr">
              <a:spcBef>
                <a:spcPts val="0"/>
              </a:spcBef>
              <a:buSzPct val="100000"/>
              <a:defRPr sz="4200"/>
            </a:lvl7pPr>
            <a:lvl8pPr lvl="7" algn="ctr">
              <a:spcBef>
                <a:spcPts val="0"/>
              </a:spcBef>
              <a:buSzPct val="100000"/>
              <a:defRPr sz="4200"/>
            </a:lvl8pPr>
            <a:lvl9pPr lvl="8" algn="ctr">
              <a:spcBef>
                <a:spcPts val="0"/>
              </a:spcBef>
              <a:buSzPct val="100000"/>
              <a:defRPr sz="4200"/>
            </a:lvl9pPr>
          </a:lstStyle>
          <a:p/>
        </p:txBody>
      </p:sp>
      <p:sp>
        <p:nvSpPr>
          <p:cNvPr id="38" name="Shape 38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9pPr>
          </a:lstStyle>
          <a:p/>
        </p:txBody>
      </p:sp>
      <p:sp>
        <p:nvSpPr>
          <p:cNvPr id="39" name="Shape 3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40" name="Shape 40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ru"/>
              <a:t>‹#›</a:t>
            </a:fld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Caption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</a:lstStyle>
          <a:p/>
        </p:txBody>
      </p:sp>
      <p:sp>
        <p:nvSpPr>
          <p:cNvPr id="43" name="Shape 43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ru"/>
              <a:t>‹#›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Shape 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ct val="100000"/>
              <a:defRPr sz="1800">
                <a:solidFill>
                  <a:schemeClr val="dk2"/>
                </a:solidFill>
              </a:defRPr>
            </a:lvl1pPr>
            <a:lvl2pPr lvl="1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2pPr>
            <a:lvl3pPr lvl="2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3pPr>
            <a:lvl4pPr lvl="3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4pPr>
            <a:lvl5pPr lvl="4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5pPr>
            <a:lvl6pPr lvl="5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6pPr>
            <a:lvl7pPr lvl="6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7pPr>
            <a:lvl8pPr lvl="7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8pPr>
            <a:lvl9pPr lvl="8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Shape 8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ru" sz="1000">
                <a:solidFill>
                  <a:schemeClr val="dk2"/>
                </a:solidFill>
              </a:rPr>
              <a:t>‹#›</a:t>
            </a:fld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comments" Target="../comments/comment1.xml"/><Relationship Id="rId4" Type="http://schemas.openxmlformats.org/officeDocument/2006/relationships/image" Target="../media/image01.png"/><Relationship Id="rId5" Type="http://schemas.openxmlformats.org/officeDocument/2006/relationships/image" Target="../media/image00.png"/><Relationship Id="rId6" Type="http://schemas.openxmlformats.org/officeDocument/2006/relationships/hyperlink" Target="https://goo.gl/8MDtn5" TargetMode="Externa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01.png"/><Relationship Id="rId4" Type="http://schemas.openxmlformats.org/officeDocument/2006/relationships/image" Target="../media/image00.png"/><Relationship Id="rId5" Type="http://schemas.openxmlformats.org/officeDocument/2006/relationships/hyperlink" Target="https://goo.gl/8MDtn5" TargetMode="Externa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hyperlink" Target="http://nsoko.rcokoit.ru/wp-content/uploads/2015/11/%D0%A0%D0%B0%D1%81%D0%BF%D0%BE%D1%80%D1%8F%D0%B6%D0%B5%D0%BD%D0%B8%D0%B5-%D0%BE-%D0%A1%D0%BE%D0%B2%D0%B5%D1%82%D0%B0.pdf" TargetMode="Externa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hyperlink" Target="http://nsoko.rcokoit.ru/wp-content/uploads/2015/11/%D0%A1%D0%BE%D1%81%D1%82%D0%B0%D0%B2-%D1%81%D0%BE%D0%B2%D0%B5%D1%82%D0%B0.pdf" TargetMode="Externa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Relationship Id="rId3" Type="http://schemas.openxmlformats.org/officeDocument/2006/relationships/comments" Target="../comments/comment2.xml"/><Relationship Id="rId4" Type="http://schemas.openxmlformats.org/officeDocument/2006/relationships/hyperlink" Target="http://bus.gov.ru/" TargetMode="Externa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Relationship Id="rId3" Type="http://schemas.openxmlformats.org/officeDocument/2006/relationships/hyperlink" Target="http://nsoko.rcokoit.ru/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 txBox="1"/>
          <p:nvPr>
            <p:ph type="ctrTitle"/>
          </p:nvPr>
        </p:nvSpPr>
        <p:spPr>
          <a:xfrm>
            <a:off x="345425" y="2300225"/>
            <a:ext cx="8520600" cy="12153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ru" sz="3300"/>
              <a:t>Инновационный подход при независимой оценке качества образования</a:t>
            </a:r>
          </a:p>
        </p:txBody>
      </p:sp>
      <p:sp>
        <p:nvSpPr>
          <p:cNvPr id="55" name="Shape 55"/>
          <p:cNvSpPr txBox="1"/>
          <p:nvPr/>
        </p:nvSpPr>
        <p:spPr>
          <a:xfrm>
            <a:off x="585975" y="3591775"/>
            <a:ext cx="8236200" cy="965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 rtl="0" algn="r">
              <a:spcBef>
                <a:spcPts val="0"/>
              </a:spcBef>
              <a:buNone/>
            </a:pPr>
            <a:r>
              <a:rPr lang="ru" sz="1700"/>
              <a:t>М</a:t>
            </a:r>
            <a:r>
              <a:rPr lang="ru" sz="1700"/>
              <a:t>агистанты программы </a:t>
            </a:r>
          </a:p>
          <a:p>
            <a:pPr lvl="0" rtl="0" algn="r">
              <a:spcBef>
                <a:spcPts val="0"/>
              </a:spcBef>
              <a:buNone/>
            </a:pPr>
            <a:r>
              <a:rPr lang="ru" sz="1700"/>
              <a:t>“Государственно-общественное управление образованием”</a:t>
            </a:r>
          </a:p>
          <a:p>
            <a:pPr lvl="0" rtl="0" algn="r">
              <a:spcBef>
                <a:spcPts val="0"/>
              </a:spcBef>
              <a:buClr>
                <a:schemeClr val="dk1"/>
              </a:buClr>
              <a:buSzPct val="64705"/>
              <a:buFont typeface="Arial"/>
              <a:buNone/>
            </a:pPr>
            <a:r>
              <a:rPr lang="ru" sz="1700"/>
              <a:t>2 курс</a:t>
            </a:r>
          </a:p>
          <a:p>
            <a:pPr lvl="0" algn="r">
              <a:spcBef>
                <a:spcPts val="0"/>
              </a:spcBef>
              <a:buNone/>
            </a:pPr>
            <a:r>
              <a:t/>
            </a:r>
            <a:endParaRPr sz="1700"/>
          </a:p>
        </p:txBody>
      </p:sp>
      <p:sp>
        <p:nvSpPr>
          <p:cNvPr id="56" name="Shape 56"/>
          <p:cNvSpPr txBox="1"/>
          <p:nvPr/>
        </p:nvSpPr>
        <p:spPr>
          <a:xfrm>
            <a:off x="1480625" y="4633000"/>
            <a:ext cx="6250200" cy="358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 algn="ctr">
              <a:spcBef>
                <a:spcPts val="0"/>
              </a:spcBef>
              <a:buNone/>
            </a:pPr>
            <a:r>
              <a:rPr lang="ru"/>
              <a:t>Санкт-Петербург, 2016</a:t>
            </a:r>
          </a:p>
        </p:txBody>
      </p:sp>
      <p:sp>
        <p:nvSpPr>
          <p:cNvPr id="57" name="Shape 57"/>
          <p:cNvSpPr txBox="1"/>
          <p:nvPr/>
        </p:nvSpPr>
        <p:spPr>
          <a:xfrm>
            <a:off x="0" y="0"/>
            <a:ext cx="9144000" cy="15407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ru" sz="1500"/>
              <a:t>Федеральное государственное бюджетное </a:t>
            </a:r>
          </a:p>
          <a:p>
            <a:pPr lvl="0" rtl="0" algn="ctr">
              <a:spcBef>
                <a:spcPts val="0"/>
              </a:spcBef>
              <a:buNone/>
            </a:pPr>
            <a:r>
              <a:rPr lang="ru" sz="1500"/>
              <a:t>образовательное учреждение высшего образования</a:t>
            </a:r>
          </a:p>
          <a:p>
            <a:pPr lvl="0" rtl="0" algn="ctr">
              <a:spcBef>
                <a:spcPts val="0"/>
              </a:spcBef>
              <a:buNone/>
            </a:pPr>
            <a:r>
              <a:rPr lang="ru" sz="1500"/>
              <a:t>«Российский государственный педагогический университет </a:t>
            </a:r>
          </a:p>
          <a:p>
            <a:pPr lvl="0" rtl="0" algn="ctr">
              <a:spcBef>
                <a:spcPts val="0"/>
              </a:spcBef>
              <a:buNone/>
            </a:pPr>
            <a:r>
              <a:rPr lang="ru" sz="1500"/>
              <a:t>им. А.И. Герцена»</a:t>
            </a:r>
          </a:p>
          <a:p>
            <a:pPr lvl="0" rtl="0" algn="ctr">
              <a:spcBef>
                <a:spcPts val="0"/>
              </a:spcBef>
              <a:buNone/>
            </a:pPr>
            <a:r>
              <a:t/>
            </a:r>
            <a:endParaRPr sz="900"/>
          </a:p>
          <a:p>
            <a:pPr lvl="0" rtl="0" algn="ctr">
              <a:spcBef>
                <a:spcPts val="0"/>
              </a:spcBef>
              <a:buNone/>
            </a:pPr>
            <a:r>
              <a:rPr lang="ru" sz="1500"/>
              <a:t>Институт педагогики и психологии</a:t>
            </a:r>
          </a:p>
          <a:p>
            <a:pPr lvl="0" rtl="0" algn="ctr">
              <a:spcBef>
                <a:spcPts val="0"/>
              </a:spcBef>
              <a:buNone/>
            </a:pPr>
            <a:r>
              <a:rPr lang="ru" sz="1500"/>
              <a:t>Кафедра педагогики</a:t>
            </a:r>
          </a:p>
          <a:p>
            <a:pPr lvl="0" rtl="0" algn="ctr">
              <a:spcBef>
                <a:spcPts val="0"/>
              </a:spcBef>
              <a:buNone/>
            </a:pPr>
            <a:r>
              <a:t/>
            </a:r>
            <a:endParaRPr sz="1500"/>
          </a:p>
        </p:txBody>
      </p:sp>
      <p:pic>
        <p:nvPicPr>
          <p:cNvPr id="58" name="Shape 58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17175" y="292974"/>
            <a:ext cx="2010651" cy="2007851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gerb-cvetnoiy.png" id="59" name="Shape 59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7014501" y="292375"/>
            <a:ext cx="1925339" cy="2007850"/>
          </a:xfrm>
          <a:prstGeom prst="rect">
            <a:avLst/>
          </a:prstGeom>
          <a:noFill/>
          <a:ln>
            <a:noFill/>
          </a:ln>
        </p:spPr>
      </p:pic>
      <p:sp>
        <p:nvSpPr>
          <p:cNvPr id="60" name="Shape 60"/>
          <p:cNvSpPr txBox="1"/>
          <p:nvPr/>
        </p:nvSpPr>
        <p:spPr>
          <a:xfrm>
            <a:off x="76325" y="4709100"/>
            <a:ext cx="1480500" cy="358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ru" sz="1000" u="sng">
                <a:solidFill>
                  <a:schemeClr val="hlink"/>
                </a:solidFill>
                <a:hlinkClick r:id="rId6"/>
              </a:rPr>
              <a:t>https://goo.gl/8MDtn5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Shape 138"/>
          <p:cNvSpPr txBox="1"/>
          <p:nvPr>
            <p:ph type="ctrTitle"/>
          </p:nvPr>
        </p:nvSpPr>
        <p:spPr>
          <a:xfrm>
            <a:off x="345425" y="3159025"/>
            <a:ext cx="8520600" cy="7374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ru" sz="2500"/>
              <a:t>Инновационный подход при независимой оценке качества образования</a:t>
            </a:r>
          </a:p>
        </p:txBody>
      </p:sp>
      <p:sp>
        <p:nvSpPr>
          <p:cNvPr id="139" name="Shape 139"/>
          <p:cNvSpPr txBox="1"/>
          <p:nvPr/>
        </p:nvSpPr>
        <p:spPr>
          <a:xfrm>
            <a:off x="585975" y="3917550"/>
            <a:ext cx="82362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 rtl="0" algn="r">
              <a:spcBef>
                <a:spcPts val="0"/>
              </a:spcBef>
              <a:buNone/>
            </a:pPr>
            <a:r>
              <a:rPr lang="ru" sz="1700"/>
              <a:t>Магистранты программа </a:t>
            </a:r>
          </a:p>
          <a:p>
            <a:pPr lvl="0" rtl="0" algn="r">
              <a:spcBef>
                <a:spcPts val="0"/>
              </a:spcBef>
              <a:buNone/>
            </a:pPr>
            <a:r>
              <a:rPr lang="ru" sz="1700"/>
              <a:t>“Государственно-общественное управление образованием”</a:t>
            </a:r>
          </a:p>
          <a:p>
            <a:pPr lvl="0" rtl="0" algn="r">
              <a:spcBef>
                <a:spcPts val="0"/>
              </a:spcBef>
              <a:buNone/>
            </a:pPr>
            <a:r>
              <a:rPr lang="ru" sz="1700"/>
              <a:t>2 курс</a:t>
            </a:r>
          </a:p>
          <a:p>
            <a:pPr lvl="0" rtl="0" algn="r">
              <a:spcBef>
                <a:spcPts val="0"/>
              </a:spcBef>
              <a:buNone/>
            </a:pPr>
            <a:r>
              <a:t/>
            </a:r>
            <a:endParaRPr sz="1700"/>
          </a:p>
        </p:txBody>
      </p:sp>
      <p:sp>
        <p:nvSpPr>
          <p:cNvPr id="140" name="Shape 140"/>
          <p:cNvSpPr txBox="1"/>
          <p:nvPr/>
        </p:nvSpPr>
        <p:spPr>
          <a:xfrm>
            <a:off x="1480625" y="4633000"/>
            <a:ext cx="6250200" cy="358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ru"/>
              <a:t>Санкт-Петербург, 2016</a:t>
            </a:r>
          </a:p>
        </p:txBody>
      </p:sp>
      <p:sp>
        <p:nvSpPr>
          <p:cNvPr id="141" name="Shape 141"/>
          <p:cNvSpPr txBox="1"/>
          <p:nvPr/>
        </p:nvSpPr>
        <p:spPr>
          <a:xfrm>
            <a:off x="0" y="0"/>
            <a:ext cx="9144000" cy="15407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ru" sz="1500"/>
              <a:t>Федеральное государственное бюджетное </a:t>
            </a:r>
          </a:p>
          <a:p>
            <a:pPr lvl="0" rtl="0" algn="ctr">
              <a:spcBef>
                <a:spcPts val="0"/>
              </a:spcBef>
              <a:buNone/>
            </a:pPr>
            <a:r>
              <a:rPr lang="ru" sz="1500"/>
              <a:t>образовательное учреждение высшего образования</a:t>
            </a:r>
          </a:p>
          <a:p>
            <a:pPr lvl="0" rtl="0" algn="ctr">
              <a:spcBef>
                <a:spcPts val="0"/>
              </a:spcBef>
              <a:buNone/>
            </a:pPr>
            <a:r>
              <a:rPr lang="ru" sz="1500"/>
              <a:t>«Российский государственный педагогический университет </a:t>
            </a:r>
          </a:p>
          <a:p>
            <a:pPr lvl="0" rtl="0" algn="ctr">
              <a:spcBef>
                <a:spcPts val="0"/>
              </a:spcBef>
              <a:buNone/>
            </a:pPr>
            <a:r>
              <a:rPr lang="ru" sz="1500"/>
              <a:t>им. А.И. Герцена»</a:t>
            </a:r>
          </a:p>
          <a:p>
            <a:pPr lvl="0" rtl="0" algn="ctr">
              <a:spcBef>
                <a:spcPts val="0"/>
              </a:spcBef>
              <a:buNone/>
            </a:pPr>
            <a:r>
              <a:t/>
            </a:r>
            <a:endParaRPr sz="900"/>
          </a:p>
          <a:p>
            <a:pPr lvl="0" rtl="0" algn="ctr">
              <a:spcBef>
                <a:spcPts val="0"/>
              </a:spcBef>
              <a:buNone/>
            </a:pPr>
            <a:r>
              <a:rPr lang="ru" sz="1500"/>
              <a:t>Институт педагогики и психологии</a:t>
            </a:r>
          </a:p>
          <a:p>
            <a:pPr lvl="0" rtl="0" algn="ctr">
              <a:spcBef>
                <a:spcPts val="0"/>
              </a:spcBef>
              <a:buNone/>
            </a:pPr>
            <a:r>
              <a:rPr lang="ru" sz="1500"/>
              <a:t>Кафедра педагогики</a:t>
            </a:r>
          </a:p>
          <a:p>
            <a:pPr lvl="0" rtl="0" algn="ctr">
              <a:spcBef>
                <a:spcPts val="0"/>
              </a:spcBef>
              <a:buNone/>
            </a:pPr>
            <a:r>
              <a:t/>
            </a:r>
            <a:endParaRPr sz="1500"/>
          </a:p>
        </p:txBody>
      </p:sp>
      <p:pic>
        <p:nvPicPr>
          <p:cNvPr id="142" name="Shape 14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17175" y="292974"/>
            <a:ext cx="1486474" cy="148440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gerb-cvetnoiy.png" id="143" name="Shape 14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7453372" y="292375"/>
            <a:ext cx="1486475" cy="1550169"/>
          </a:xfrm>
          <a:prstGeom prst="rect">
            <a:avLst/>
          </a:prstGeom>
          <a:noFill/>
          <a:ln>
            <a:noFill/>
          </a:ln>
        </p:spPr>
      </p:pic>
      <p:sp>
        <p:nvSpPr>
          <p:cNvPr id="144" name="Shape 144"/>
          <p:cNvSpPr txBox="1"/>
          <p:nvPr/>
        </p:nvSpPr>
        <p:spPr>
          <a:xfrm>
            <a:off x="2483100" y="1991225"/>
            <a:ext cx="4177800" cy="835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 algn="ctr">
              <a:spcBef>
                <a:spcPts val="0"/>
              </a:spcBef>
              <a:buNone/>
            </a:pPr>
            <a:r>
              <a:rPr lang="ru" sz="4500"/>
              <a:t>Вопросы?</a:t>
            </a:r>
          </a:p>
        </p:txBody>
      </p:sp>
      <p:sp>
        <p:nvSpPr>
          <p:cNvPr id="145" name="Shape 145"/>
          <p:cNvSpPr txBox="1"/>
          <p:nvPr/>
        </p:nvSpPr>
        <p:spPr>
          <a:xfrm>
            <a:off x="76325" y="4709100"/>
            <a:ext cx="1480500" cy="358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ru" sz="1000" u="sng">
                <a:solidFill>
                  <a:schemeClr val="hlink"/>
                </a:solidFill>
                <a:hlinkClick r:id="rId5"/>
              </a:rPr>
              <a:t>https://goo.gl/8MDtn5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5" name="Shape 65"/>
          <p:cNvGrpSpPr/>
          <p:nvPr/>
        </p:nvGrpSpPr>
        <p:grpSpPr>
          <a:xfrm>
            <a:off x="25" y="-29949"/>
            <a:ext cx="9143982" cy="1182397"/>
            <a:chOff x="25" y="-29950"/>
            <a:chExt cx="9143982" cy="1370737"/>
          </a:xfrm>
        </p:grpSpPr>
        <p:sp>
          <p:nvSpPr>
            <p:cNvPr id="66" name="Shape 66"/>
            <p:cNvSpPr/>
            <p:nvPr/>
          </p:nvSpPr>
          <p:spPr>
            <a:xfrm>
              <a:off x="25" y="104025"/>
              <a:ext cx="9143982" cy="1236762"/>
            </a:xfrm>
            <a:prstGeom prst="flowChartDocument">
              <a:avLst/>
            </a:prstGeom>
            <a:solidFill>
              <a:srgbClr val="CC0000"/>
            </a:solidFill>
            <a:ln cap="flat" cmpd="sng" w="9525">
              <a:solidFill>
                <a:srgbClr val="CC0000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67" name="Shape 67"/>
            <p:cNvSpPr/>
            <p:nvPr/>
          </p:nvSpPr>
          <p:spPr>
            <a:xfrm>
              <a:off x="25" y="-29950"/>
              <a:ext cx="9143982" cy="1236762"/>
            </a:xfrm>
            <a:prstGeom prst="flowChartDocument">
              <a:avLst/>
            </a:prstGeom>
            <a:solidFill>
              <a:schemeClr val="lt2"/>
            </a:solidFill>
            <a:ln cap="flat" cmpd="sng" w="9525">
              <a:solidFill>
                <a:schemeClr val="dk2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</p:grpSp>
      <p:sp>
        <p:nvSpPr>
          <p:cNvPr id="68" name="Shape 68"/>
          <p:cNvSpPr txBox="1"/>
          <p:nvPr>
            <p:ph type="title"/>
          </p:nvPr>
        </p:nvSpPr>
        <p:spPr>
          <a:xfrm>
            <a:off x="311700" y="2926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ru"/>
              <a:t>Что такое независимая оценка?</a:t>
            </a:r>
          </a:p>
        </p:txBody>
      </p:sp>
      <p:sp>
        <p:nvSpPr>
          <p:cNvPr id="69" name="Shape 69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algn="just">
              <a:spcBef>
                <a:spcPts val="0"/>
              </a:spcBef>
              <a:buNone/>
            </a:pPr>
            <a:r>
              <a:rPr b="1" lang="ru" sz="2400"/>
              <a:t>НСОКО</a:t>
            </a:r>
            <a:r>
              <a:rPr lang="ru" sz="2400"/>
              <a:t> - это  “помощь” в выборе образовательной организации  и образовательных программ физическим и юридическим лицам.</a:t>
            </a:r>
          </a:p>
          <a:p>
            <a:pPr lvl="0" algn="just">
              <a:spcBef>
                <a:spcPts val="0"/>
              </a:spcBef>
              <a:buNone/>
            </a:pPr>
            <a:r>
              <a:rPr b="1" lang="ru" sz="2400"/>
              <a:t>НСОКО</a:t>
            </a:r>
            <a:r>
              <a:rPr lang="ru" sz="2400"/>
              <a:t> - это способ повышения конкурентоспособности организаций, реализующих образовательную деятельность.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Shape 74"/>
          <p:cNvGrpSpPr/>
          <p:nvPr/>
        </p:nvGrpSpPr>
        <p:grpSpPr>
          <a:xfrm>
            <a:off x="25" y="-29949"/>
            <a:ext cx="9143982" cy="1182397"/>
            <a:chOff x="25" y="-29950"/>
            <a:chExt cx="9143982" cy="1370737"/>
          </a:xfrm>
        </p:grpSpPr>
        <p:sp>
          <p:nvSpPr>
            <p:cNvPr id="75" name="Shape 75"/>
            <p:cNvSpPr/>
            <p:nvPr/>
          </p:nvSpPr>
          <p:spPr>
            <a:xfrm>
              <a:off x="25" y="104025"/>
              <a:ext cx="9143982" cy="1236762"/>
            </a:xfrm>
            <a:prstGeom prst="flowChartDocument">
              <a:avLst/>
            </a:prstGeom>
            <a:solidFill>
              <a:srgbClr val="CC0000"/>
            </a:solidFill>
            <a:ln cap="flat" cmpd="sng" w="9525">
              <a:solidFill>
                <a:srgbClr val="CC0000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76" name="Shape 76"/>
            <p:cNvSpPr/>
            <p:nvPr/>
          </p:nvSpPr>
          <p:spPr>
            <a:xfrm>
              <a:off x="25" y="-29950"/>
              <a:ext cx="9143982" cy="1236762"/>
            </a:xfrm>
            <a:prstGeom prst="flowChartDocument">
              <a:avLst/>
            </a:prstGeom>
            <a:solidFill>
              <a:schemeClr val="lt2"/>
            </a:solidFill>
            <a:ln cap="flat" cmpd="sng" w="9525">
              <a:solidFill>
                <a:schemeClr val="dk2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</p:grpSp>
      <p:sp>
        <p:nvSpPr>
          <p:cNvPr id="77" name="Shape 77"/>
          <p:cNvSpPr txBox="1"/>
          <p:nvPr>
            <p:ph type="title"/>
          </p:nvPr>
        </p:nvSpPr>
        <p:spPr>
          <a:xfrm>
            <a:off x="311700" y="292625"/>
            <a:ext cx="8705700" cy="5727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ru" sz="2400">
                <a:solidFill>
                  <a:srgbClr val="000000"/>
                </a:solidFill>
              </a:rPr>
              <a:t>Нормативные документы по независимой оценке качества</a:t>
            </a:r>
          </a:p>
        </p:txBody>
      </p:sp>
      <p:sp>
        <p:nvSpPr>
          <p:cNvPr id="78" name="Shape 78"/>
          <p:cNvSpPr txBox="1"/>
          <p:nvPr>
            <p:ph idx="1" type="body"/>
          </p:nvPr>
        </p:nvSpPr>
        <p:spPr>
          <a:xfrm>
            <a:off x="311700" y="1152475"/>
            <a:ext cx="8520600" cy="36096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317500" lvl="0" marL="457200">
              <a:spcBef>
                <a:spcPts val="0"/>
              </a:spcBef>
              <a:buSzPct val="100000"/>
            </a:pPr>
            <a:r>
              <a:rPr lang="ru" sz="1400"/>
              <a:t>Федеральный закон от 29.12.2012 N 273-ФЗ </a:t>
            </a:r>
            <a:r>
              <a:rPr lang="ru" sz="1400"/>
              <a:t>"Об образовании в Российской Федерации"  </a:t>
            </a:r>
          </a:p>
          <a:p>
            <a:pPr indent="-317500" lvl="0" marL="457200">
              <a:spcBef>
                <a:spcPts val="0"/>
              </a:spcBef>
              <a:buSzPct val="100000"/>
            </a:pPr>
            <a:r>
              <a:rPr lang="ru" sz="1400"/>
              <a:t>Федеральный закон от 21.07.2014 N 256-ФЗ «О внесении изменений в отдельные законодательные акты Российской Федерации по вопросам проведения независимой оценки качества оказания услуг организациями в сфере культуры, социального обслуживания, охраны здоровья и образования»</a:t>
            </a:r>
          </a:p>
          <a:p>
            <a:pPr indent="-317500" lvl="0" marL="457200">
              <a:spcBef>
                <a:spcPts val="0"/>
              </a:spcBef>
              <a:buSzPct val="100000"/>
            </a:pPr>
            <a:r>
              <a:rPr lang="ru" sz="1400"/>
              <a:t>Постановление Правительства РФ от 14.11.2014 N 1202 «О порядке Осуществления координации деятельности по проведению Независимой оценки качества оказания услуг организациями В сфере культуры, социального обслуживания, охраны здоровья и образования и общего методического обеспечения Проведения указанной оценки»</a:t>
            </a:r>
          </a:p>
          <a:p>
            <a:pPr indent="-317500" lvl="0" marL="457200">
              <a:spcBef>
                <a:spcPts val="0"/>
              </a:spcBef>
              <a:buSzPct val="100000"/>
            </a:pPr>
            <a:r>
              <a:rPr lang="ru" sz="1400"/>
              <a:t>Приказ Министерства образования и науки Российской Федерации от 5 декабря 2014 г. N 1547 «Об утверждении показателей, характеризующих общие критерии оценки качества образовательной деятельности организаций, осуществляющих образовательную деятельность»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3" name="Shape 83"/>
          <p:cNvGrpSpPr/>
          <p:nvPr/>
        </p:nvGrpSpPr>
        <p:grpSpPr>
          <a:xfrm>
            <a:off x="25" y="-29949"/>
            <a:ext cx="9143982" cy="1182397"/>
            <a:chOff x="25" y="-29950"/>
            <a:chExt cx="9143982" cy="1370737"/>
          </a:xfrm>
        </p:grpSpPr>
        <p:sp>
          <p:nvSpPr>
            <p:cNvPr id="84" name="Shape 84"/>
            <p:cNvSpPr/>
            <p:nvPr/>
          </p:nvSpPr>
          <p:spPr>
            <a:xfrm>
              <a:off x="25" y="104025"/>
              <a:ext cx="9143982" cy="1236762"/>
            </a:xfrm>
            <a:prstGeom prst="flowChartDocument">
              <a:avLst/>
            </a:prstGeom>
            <a:solidFill>
              <a:srgbClr val="CC0000"/>
            </a:solidFill>
            <a:ln cap="flat" cmpd="sng" w="9525">
              <a:solidFill>
                <a:srgbClr val="CC0000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85" name="Shape 85"/>
            <p:cNvSpPr/>
            <p:nvPr/>
          </p:nvSpPr>
          <p:spPr>
            <a:xfrm>
              <a:off x="25" y="-29950"/>
              <a:ext cx="9143982" cy="1236762"/>
            </a:xfrm>
            <a:prstGeom prst="flowChartDocument">
              <a:avLst/>
            </a:prstGeom>
            <a:solidFill>
              <a:schemeClr val="lt2"/>
            </a:solidFill>
            <a:ln cap="flat" cmpd="sng" w="9525">
              <a:solidFill>
                <a:schemeClr val="dk2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</p:grpSp>
      <p:sp>
        <p:nvSpPr>
          <p:cNvPr id="86" name="Shape 86"/>
          <p:cNvSpPr txBox="1"/>
          <p:nvPr>
            <p:ph type="title"/>
          </p:nvPr>
        </p:nvSpPr>
        <p:spPr>
          <a:xfrm>
            <a:off x="311700" y="292625"/>
            <a:ext cx="8705700" cy="5727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ru" sz="2400">
                <a:solidFill>
                  <a:srgbClr val="000000"/>
                </a:solidFill>
              </a:rPr>
              <a:t>Нормативные документы по независимой оценке качества</a:t>
            </a:r>
          </a:p>
        </p:txBody>
      </p:sp>
      <p:sp>
        <p:nvSpPr>
          <p:cNvPr id="87" name="Shape 8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317500" lvl="0" marL="457200">
              <a:spcBef>
                <a:spcPts val="0"/>
              </a:spcBef>
              <a:buSzPct val="100000"/>
            </a:pPr>
            <a:r>
              <a:rPr lang="ru" sz="1400"/>
              <a:t>Методические рекомендации МОиН от 01.04.2015 по проведению независимой оценки качества деятельности организаций, осуществляющих образовательную деятельность.</a:t>
            </a:r>
          </a:p>
          <a:p>
            <a:pPr indent="-317500" lvl="0" marL="457200">
              <a:spcBef>
                <a:spcPts val="0"/>
              </a:spcBef>
              <a:buSzPct val="100000"/>
            </a:pPr>
            <a:r>
              <a:rPr lang="ru" sz="1400"/>
              <a:t>Письмо Министерства труда и социальной защиты Российской Федерации от 26 сентября 2014 г. N 11-3/10/П-5546 «О направлении рекомендуемого перечня мероприятий по организации проведения в субъекте российской федерации независимой оценки качества оказания услуг организациями в сфере культуры, социального обслуживания, охраны здоровья и образования»</a:t>
            </a:r>
          </a:p>
          <a:p>
            <a:pPr indent="-228600" lvl="0" marL="457200" rtl="0" algn="just">
              <a:spcBef>
                <a:spcPts val="0"/>
              </a:spcBef>
            </a:pPr>
            <a:r>
              <a:rPr lang="ru" sz="2000"/>
              <a:t>Распоряжение КО СПб от </a:t>
            </a:r>
            <a:r>
              <a:rPr b="1" lang="ru" sz="2000"/>
              <a:t>11.03.2015 </a:t>
            </a:r>
            <a:r>
              <a:rPr lang="ru" sz="2000"/>
              <a:t>№ 959-р об Общественном Совете по проведению независимой оценки качества образовательной деятельности организаций, расположенных на территории Санкт-Петербурга </a:t>
            </a:r>
            <a:r>
              <a:rPr lang="ru" sz="1400" u="sng">
                <a:solidFill>
                  <a:schemeClr val="hlink"/>
                </a:solidFill>
                <a:hlinkClick r:id="rId3"/>
              </a:rPr>
              <a:t>.pdf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2" name="Shape 92"/>
          <p:cNvGrpSpPr/>
          <p:nvPr/>
        </p:nvGrpSpPr>
        <p:grpSpPr>
          <a:xfrm>
            <a:off x="25" y="-29949"/>
            <a:ext cx="9143982" cy="1182397"/>
            <a:chOff x="25" y="-29950"/>
            <a:chExt cx="9143982" cy="1370737"/>
          </a:xfrm>
        </p:grpSpPr>
        <p:sp>
          <p:nvSpPr>
            <p:cNvPr id="93" name="Shape 93"/>
            <p:cNvSpPr/>
            <p:nvPr/>
          </p:nvSpPr>
          <p:spPr>
            <a:xfrm>
              <a:off x="25" y="104025"/>
              <a:ext cx="9143982" cy="1236762"/>
            </a:xfrm>
            <a:prstGeom prst="flowChartDocument">
              <a:avLst/>
            </a:prstGeom>
            <a:solidFill>
              <a:srgbClr val="CC0000"/>
            </a:solidFill>
            <a:ln cap="flat" cmpd="sng" w="9525">
              <a:solidFill>
                <a:srgbClr val="CC0000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94" name="Shape 94"/>
            <p:cNvSpPr/>
            <p:nvPr/>
          </p:nvSpPr>
          <p:spPr>
            <a:xfrm>
              <a:off x="25" y="-29950"/>
              <a:ext cx="9143982" cy="1236762"/>
            </a:xfrm>
            <a:prstGeom prst="flowChartDocument">
              <a:avLst/>
            </a:prstGeom>
            <a:solidFill>
              <a:schemeClr val="lt2"/>
            </a:solidFill>
            <a:ln cap="flat" cmpd="sng" w="9525">
              <a:solidFill>
                <a:schemeClr val="dk2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</p:grpSp>
      <p:sp>
        <p:nvSpPr>
          <p:cNvPr id="95" name="Shape 95"/>
          <p:cNvSpPr txBox="1"/>
          <p:nvPr>
            <p:ph type="title"/>
          </p:nvPr>
        </p:nvSpPr>
        <p:spPr>
          <a:xfrm>
            <a:off x="311700" y="2164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ru"/>
              <a:t>Состав совета</a:t>
            </a:r>
          </a:p>
        </p:txBody>
      </p:sp>
      <p:sp>
        <p:nvSpPr>
          <p:cNvPr id="96" name="Shape 9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387350" lvl="0" marL="457200" rtl="0">
              <a:spcBef>
                <a:spcPts val="0"/>
              </a:spcBef>
              <a:buSzPct val="100000"/>
            </a:pPr>
            <a:r>
              <a:rPr lang="ru" sz="2500"/>
              <a:t>П</a:t>
            </a:r>
            <a:r>
              <a:rPr lang="ru" sz="2500"/>
              <a:t>редседатель региональной общественной организации “Совет отцов Санкт-Петербурга”</a:t>
            </a:r>
          </a:p>
          <a:p>
            <a:pPr indent="-387350" lvl="0" marL="457200">
              <a:spcBef>
                <a:spcPts val="0"/>
              </a:spcBef>
              <a:buSzPct val="100000"/>
            </a:pPr>
            <a:r>
              <a:rPr lang="ru" sz="2500"/>
              <a:t>Директор НОУ “Инпредсервис”</a:t>
            </a:r>
          </a:p>
          <a:p>
            <a:pPr indent="-387350" lvl="0" marL="457200">
              <a:spcBef>
                <a:spcPts val="0"/>
              </a:spcBef>
              <a:buSzPct val="100000"/>
            </a:pPr>
            <a:r>
              <a:rPr lang="ru" sz="2500"/>
              <a:t>Директор ЧОУ СОШ “Паскаль лицей”</a:t>
            </a:r>
          </a:p>
          <a:p>
            <a:pPr indent="-387350" lvl="0" marL="457200" rtl="0">
              <a:spcBef>
                <a:spcPts val="0"/>
              </a:spcBef>
              <a:buSzPct val="100000"/>
            </a:pPr>
            <a:r>
              <a:rPr lang="ru" sz="2500"/>
              <a:t>Профессора РГПУ им. А.И. Герцена, РАНХиГС при президенте РФ, Института специальной педагогики и психологии.</a:t>
            </a:r>
          </a:p>
        </p:txBody>
      </p:sp>
      <p:sp>
        <p:nvSpPr>
          <p:cNvPr id="97" name="Shape 97"/>
          <p:cNvSpPr txBox="1"/>
          <p:nvPr/>
        </p:nvSpPr>
        <p:spPr>
          <a:xfrm>
            <a:off x="8554500" y="4568875"/>
            <a:ext cx="5895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ru" u="sng">
                <a:solidFill>
                  <a:schemeClr val="hlink"/>
                </a:solidFill>
                <a:hlinkClick r:id="rId3"/>
              </a:rPr>
              <a:t>.pdf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" name="Shape 102"/>
          <p:cNvGrpSpPr/>
          <p:nvPr/>
        </p:nvGrpSpPr>
        <p:grpSpPr>
          <a:xfrm>
            <a:off x="25" y="-29949"/>
            <a:ext cx="9143982" cy="1182397"/>
            <a:chOff x="25" y="-29950"/>
            <a:chExt cx="9143982" cy="1370737"/>
          </a:xfrm>
        </p:grpSpPr>
        <p:sp>
          <p:nvSpPr>
            <p:cNvPr id="103" name="Shape 103"/>
            <p:cNvSpPr/>
            <p:nvPr/>
          </p:nvSpPr>
          <p:spPr>
            <a:xfrm>
              <a:off x="25" y="104025"/>
              <a:ext cx="9143982" cy="1236762"/>
            </a:xfrm>
            <a:prstGeom prst="flowChartDocument">
              <a:avLst/>
            </a:prstGeom>
            <a:solidFill>
              <a:srgbClr val="CC0000"/>
            </a:solidFill>
            <a:ln cap="flat" cmpd="sng" w="9525">
              <a:solidFill>
                <a:srgbClr val="CC0000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04" name="Shape 104"/>
            <p:cNvSpPr/>
            <p:nvPr/>
          </p:nvSpPr>
          <p:spPr>
            <a:xfrm>
              <a:off x="25" y="-29950"/>
              <a:ext cx="9143982" cy="1236762"/>
            </a:xfrm>
            <a:prstGeom prst="flowChartDocument">
              <a:avLst/>
            </a:prstGeom>
            <a:solidFill>
              <a:schemeClr val="lt2"/>
            </a:solidFill>
            <a:ln cap="flat" cmpd="sng" w="9525">
              <a:solidFill>
                <a:schemeClr val="dk2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</p:grpSp>
      <p:sp>
        <p:nvSpPr>
          <p:cNvPr id="105" name="Shape 105"/>
          <p:cNvSpPr txBox="1"/>
          <p:nvPr>
            <p:ph type="title"/>
          </p:nvPr>
        </p:nvSpPr>
        <p:spPr>
          <a:xfrm>
            <a:off x="311700" y="2926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ru"/>
              <a:t>Показатели НСОКО</a:t>
            </a:r>
          </a:p>
        </p:txBody>
      </p:sp>
      <p:sp>
        <p:nvSpPr>
          <p:cNvPr id="106" name="Shape 106"/>
          <p:cNvSpPr txBox="1"/>
          <p:nvPr>
            <p:ph idx="1" type="body"/>
          </p:nvPr>
        </p:nvSpPr>
        <p:spPr>
          <a:xfrm>
            <a:off x="311700" y="1228675"/>
            <a:ext cx="8520600" cy="34164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368300" lvl="0" marL="457200" rtl="0">
              <a:spcBef>
                <a:spcPts val="0"/>
              </a:spcBef>
              <a:buSzPct val="100000"/>
              <a:buAutoNum type="arabicPeriod"/>
            </a:pPr>
            <a:r>
              <a:rPr lang="ru" sz="2200"/>
              <a:t>Открытость и доступность информации в ОУ.</a:t>
            </a:r>
          </a:p>
          <a:p>
            <a:pPr indent="-368300" lvl="0" marL="457200" rtl="0">
              <a:spcBef>
                <a:spcPts val="0"/>
              </a:spcBef>
              <a:buSzPct val="100000"/>
              <a:buAutoNum type="arabicPeriod"/>
            </a:pPr>
            <a:r>
              <a:rPr lang="ru" sz="2200"/>
              <a:t>Комфортность условий для образовательной деятельности.</a:t>
            </a:r>
          </a:p>
          <a:p>
            <a:pPr indent="-368300" lvl="0" marL="457200" rtl="0">
              <a:spcBef>
                <a:spcPts val="0"/>
              </a:spcBef>
              <a:buSzPct val="100000"/>
              <a:buAutoNum type="arabicPeriod"/>
            </a:pPr>
            <a:r>
              <a:rPr lang="ru" sz="2200"/>
              <a:t>Доброжелательность, вежливость и компетентность работников (на основе анкетирование получателей услуги).</a:t>
            </a:r>
          </a:p>
          <a:p>
            <a:pPr indent="-368300" lvl="0" marL="457200">
              <a:spcBef>
                <a:spcPts val="0"/>
              </a:spcBef>
              <a:buSzPct val="100000"/>
              <a:buAutoNum type="arabicPeriod"/>
            </a:pPr>
            <a:r>
              <a:rPr lang="ru" sz="2200"/>
              <a:t>Удовлетворенность качеством образовательной деятельности получателем образовательных услуг.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1" name="Shape 111"/>
          <p:cNvGrpSpPr/>
          <p:nvPr/>
        </p:nvGrpSpPr>
        <p:grpSpPr>
          <a:xfrm>
            <a:off x="25" y="-29949"/>
            <a:ext cx="9143982" cy="1182397"/>
            <a:chOff x="25" y="-29950"/>
            <a:chExt cx="9143982" cy="1370737"/>
          </a:xfrm>
        </p:grpSpPr>
        <p:sp>
          <p:nvSpPr>
            <p:cNvPr id="112" name="Shape 112"/>
            <p:cNvSpPr/>
            <p:nvPr/>
          </p:nvSpPr>
          <p:spPr>
            <a:xfrm>
              <a:off x="25" y="104025"/>
              <a:ext cx="9143982" cy="1236762"/>
            </a:xfrm>
            <a:prstGeom prst="flowChartDocument">
              <a:avLst/>
            </a:prstGeom>
            <a:solidFill>
              <a:srgbClr val="CC0000"/>
            </a:solidFill>
            <a:ln cap="flat" cmpd="sng" w="9525">
              <a:solidFill>
                <a:srgbClr val="CC0000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13" name="Shape 113"/>
            <p:cNvSpPr/>
            <p:nvPr/>
          </p:nvSpPr>
          <p:spPr>
            <a:xfrm>
              <a:off x="25" y="-29950"/>
              <a:ext cx="9143982" cy="1236762"/>
            </a:xfrm>
            <a:prstGeom prst="flowChartDocument">
              <a:avLst/>
            </a:prstGeom>
            <a:solidFill>
              <a:schemeClr val="lt2"/>
            </a:solidFill>
            <a:ln cap="flat" cmpd="sng" w="9525">
              <a:solidFill>
                <a:schemeClr val="dk2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</p:grpSp>
      <p:sp>
        <p:nvSpPr>
          <p:cNvPr id="114" name="Shape 114"/>
          <p:cNvSpPr txBox="1"/>
          <p:nvPr>
            <p:ph type="title"/>
          </p:nvPr>
        </p:nvSpPr>
        <p:spPr>
          <a:xfrm>
            <a:off x="311700" y="2926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ru"/>
              <a:t>Источники данных	для НСОКО</a:t>
            </a:r>
          </a:p>
        </p:txBody>
      </p:sp>
      <p:sp>
        <p:nvSpPr>
          <p:cNvPr id="115" name="Shape 115"/>
          <p:cNvSpPr txBox="1"/>
          <p:nvPr>
            <p:ph idx="1" type="body"/>
          </p:nvPr>
        </p:nvSpPr>
        <p:spPr>
          <a:xfrm>
            <a:off x="311700" y="1284400"/>
            <a:ext cx="8520600" cy="32844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387350" lvl="0" marL="457200">
              <a:spcBef>
                <a:spcPts val="0"/>
              </a:spcBef>
              <a:buSzPct val="100000"/>
            </a:pPr>
            <a:r>
              <a:rPr lang="ru" sz="2500"/>
              <a:t>официальный сайт ОУ;</a:t>
            </a:r>
          </a:p>
          <a:p>
            <a:pPr indent="-387350" lvl="0" marL="457200">
              <a:spcBef>
                <a:spcPts val="0"/>
              </a:spcBef>
              <a:buSzPct val="100000"/>
            </a:pPr>
            <a:r>
              <a:rPr lang="ru" sz="2500"/>
              <a:t>сайт с информацией о гос.учреждениях </a:t>
            </a:r>
            <a:r>
              <a:rPr lang="ru" sz="2500" u="sng">
                <a:solidFill>
                  <a:schemeClr val="hlink"/>
                </a:solidFill>
                <a:hlinkClick r:id="rId4"/>
              </a:rPr>
              <a:t>bus.gov.ru</a:t>
            </a:r>
            <a:r>
              <a:rPr lang="ru" sz="2500"/>
              <a:t>;</a:t>
            </a:r>
          </a:p>
          <a:p>
            <a:pPr indent="-387350" lvl="0" marL="457200">
              <a:spcBef>
                <a:spcPts val="0"/>
              </a:spcBef>
              <a:buSzPct val="100000"/>
            </a:pPr>
            <a:r>
              <a:rPr lang="ru" sz="2500"/>
              <a:t>текст публичного доклада (самообследования);</a:t>
            </a:r>
          </a:p>
          <a:p>
            <a:pPr indent="-387350" lvl="0" marL="457200">
              <a:spcBef>
                <a:spcPts val="0"/>
              </a:spcBef>
              <a:buSzPct val="100000"/>
            </a:pPr>
            <a:r>
              <a:rPr lang="ru" sz="2500"/>
              <a:t>официальные статистические данные;</a:t>
            </a:r>
          </a:p>
          <a:p>
            <a:pPr indent="-387350" lvl="0" marL="457200" rtl="0">
              <a:spcBef>
                <a:spcPts val="0"/>
              </a:spcBef>
              <a:buSzPct val="100000"/>
            </a:pPr>
            <a:r>
              <a:rPr lang="ru" sz="2500"/>
              <a:t>данные опросов удовлетворенности образовательными услугами.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0" name="Shape 120"/>
          <p:cNvGrpSpPr/>
          <p:nvPr/>
        </p:nvGrpSpPr>
        <p:grpSpPr>
          <a:xfrm>
            <a:off x="25" y="-29949"/>
            <a:ext cx="9143982" cy="1182397"/>
            <a:chOff x="25" y="-29950"/>
            <a:chExt cx="9143982" cy="1370737"/>
          </a:xfrm>
        </p:grpSpPr>
        <p:sp>
          <p:nvSpPr>
            <p:cNvPr id="121" name="Shape 121"/>
            <p:cNvSpPr/>
            <p:nvPr/>
          </p:nvSpPr>
          <p:spPr>
            <a:xfrm>
              <a:off x="25" y="104025"/>
              <a:ext cx="9143982" cy="1236762"/>
            </a:xfrm>
            <a:prstGeom prst="flowChartDocument">
              <a:avLst/>
            </a:prstGeom>
            <a:solidFill>
              <a:srgbClr val="CC0000"/>
            </a:solidFill>
            <a:ln cap="flat" cmpd="sng" w="9525">
              <a:solidFill>
                <a:srgbClr val="CC0000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22" name="Shape 122"/>
            <p:cNvSpPr/>
            <p:nvPr/>
          </p:nvSpPr>
          <p:spPr>
            <a:xfrm>
              <a:off x="25" y="-29950"/>
              <a:ext cx="9143982" cy="1236762"/>
            </a:xfrm>
            <a:prstGeom prst="flowChartDocument">
              <a:avLst/>
            </a:prstGeom>
            <a:solidFill>
              <a:schemeClr val="lt2"/>
            </a:solidFill>
            <a:ln cap="flat" cmpd="sng" w="9525">
              <a:solidFill>
                <a:schemeClr val="dk2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</p:grpSp>
      <p:sp>
        <p:nvSpPr>
          <p:cNvPr id="123" name="Shape 123"/>
          <p:cNvSpPr txBox="1"/>
          <p:nvPr>
            <p:ph type="title"/>
          </p:nvPr>
        </p:nvSpPr>
        <p:spPr>
          <a:xfrm>
            <a:off x="311700" y="2926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ru"/>
              <a:t>Особенности проведения	</a:t>
            </a:r>
          </a:p>
        </p:txBody>
      </p:sp>
      <p:sp>
        <p:nvSpPr>
          <p:cNvPr id="124" name="Shape 12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387350" lvl="0" marL="457200" rtl="0">
              <a:spcBef>
                <a:spcPts val="0"/>
              </a:spcBef>
              <a:buSzPct val="100000"/>
            </a:pPr>
            <a:r>
              <a:rPr lang="ru" sz="2500"/>
              <a:t>отсутствие каких-либо мониторингов;</a:t>
            </a:r>
          </a:p>
          <a:p>
            <a:pPr indent="-387350" lvl="0" marL="457200" rtl="0">
              <a:spcBef>
                <a:spcPts val="0"/>
              </a:spcBef>
              <a:buSzPct val="100000"/>
            </a:pPr>
            <a:r>
              <a:rPr lang="ru" sz="2500"/>
              <a:t>использование общедоступной информации;</a:t>
            </a:r>
          </a:p>
          <a:p>
            <a:pPr indent="-387350" lvl="0" marL="457200" rtl="0">
              <a:spcBef>
                <a:spcPts val="0"/>
              </a:spcBef>
              <a:buSzPct val="100000"/>
            </a:pPr>
            <a:r>
              <a:rPr lang="ru" sz="2500"/>
              <a:t>отсутствие необходимости дополнительной подготовки ОУ;</a:t>
            </a:r>
          </a:p>
          <a:p>
            <a:pPr indent="-387350" lvl="0" marL="457200" rtl="0">
              <a:spcBef>
                <a:spcPts val="0"/>
              </a:spcBef>
              <a:buSzPct val="100000"/>
            </a:pPr>
            <a:r>
              <a:rPr lang="ru" sz="2500"/>
              <a:t>систематизация сведений самим ОУ (в качестве необязательной подготовки);</a:t>
            </a:r>
          </a:p>
          <a:p>
            <a:pPr indent="-387350" lvl="0" marL="457200" rtl="0">
              <a:spcBef>
                <a:spcPts val="0"/>
              </a:spcBef>
              <a:buSzPct val="100000"/>
            </a:pPr>
            <a:r>
              <a:rPr lang="ru" sz="2500"/>
              <a:t>никакого личного контакта экспертов с ОУ.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9" name="Shape 129"/>
          <p:cNvGrpSpPr/>
          <p:nvPr/>
        </p:nvGrpSpPr>
        <p:grpSpPr>
          <a:xfrm>
            <a:off x="25" y="-29949"/>
            <a:ext cx="9143982" cy="1182397"/>
            <a:chOff x="25" y="-29950"/>
            <a:chExt cx="9143982" cy="1370737"/>
          </a:xfrm>
        </p:grpSpPr>
        <p:sp>
          <p:nvSpPr>
            <p:cNvPr id="130" name="Shape 130"/>
            <p:cNvSpPr/>
            <p:nvPr/>
          </p:nvSpPr>
          <p:spPr>
            <a:xfrm>
              <a:off x="25" y="104025"/>
              <a:ext cx="9143982" cy="1236762"/>
            </a:xfrm>
            <a:prstGeom prst="flowChartDocument">
              <a:avLst/>
            </a:prstGeom>
            <a:solidFill>
              <a:srgbClr val="CC0000"/>
            </a:solidFill>
            <a:ln cap="flat" cmpd="sng" w="9525">
              <a:solidFill>
                <a:srgbClr val="CC0000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31" name="Shape 131"/>
            <p:cNvSpPr/>
            <p:nvPr/>
          </p:nvSpPr>
          <p:spPr>
            <a:xfrm>
              <a:off x="25" y="-29950"/>
              <a:ext cx="9143982" cy="1236762"/>
            </a:xfrm>
            <a:prstGeom prst="flowChartDocument">
              <a:avLst/>
            </a:prstGeom>
            <a:solidFill>
              <a:schemeClr val="lt2"/>
            </a:solidFill>
            <a:ln cap="flat" cmpd="sng" w="9525">
              <a:solidFill>
                <a:schemeClr val="dk2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</p:grpSp>
      <p:sp>
        <p:nvSpPr>
          <p:cNvPr id="132" name="Shape 132"/>
          <p:cNvSpPr txBox="1"/>
          <p:nvPr>
            <p:ph type="title"/>
          </p:nvPr>
        </p:nvSpPr>
        <p:spPr>
          <a:xfrm>
            <a:off x="311700" y="2926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ru"/>
              <a:t>Ресурсы</a:t>
            </a:r>
          </a:p>
        </p:txBody>
      </p:sp>
      <p:sp>
        <p:nvSpPr>
          <p:cNvPr id="133" name="Shape 133"/>
          <p:cNvSpPr txBox="1"/>
          <p:nvPr>
            <p:ph idx="1" type="body"/>
          </p:nvPr>
        </p:nvSpPr>
        <p:spPr>
          <a:xfrm>
            <a:off x="311700" y="1228675"/>
            <a:ext cx="8520600" cy="34164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317500" lvl="0" marL="457200" rtl="0">
              <a:spcBef>
                <a:spcPts val="0"/>
              </a:spcBef>
              <a:buSzPct val="100000"/>
            </a:pPr>
            <a:r>
              <a:rPr lang="ru" sz="1400"/>
              <a:t>Сайт поддержки работы общественного совета по проведению НСОКО - </a:t>
            </a:r>
            <a:r>
              <a:rPr lang="ru" sz="1400" u="sng">
                <a:solidFill>
                  <a:schemeClr val="hlink"/>
                </a:solidFill>
                <a:hlinkClick r:id="rId3"/>
              </a:rPr>
              <a:t>nsoko.rcokoit.ru</a:t>
            </a:r>
          </a:p>
          <a:p>
            <a:pPr indent="-317500" lvl="0" marL="457200" rtl="0">
              <a:spcBef>
                <a:spcPts val="0"/>
              </a:spcBef>
              <a:buSzPct val="100000"/>
            </a:pPr>
            <a:r>
              <a:rPr lang="ru" sz="1400"/>
              <a:t>Федеральный закон от 21.07.2014 N 256-ФЗ</a:t>
            </a:r>
          </a:p>
          <a:p>
            <a:pPr indent="-317500" lvl="0" marL="457200" rtl="0">
              <a:spcBef>
                <a:spcPts val="0"/>
              </a:spcBef>
              <a:buSzPct val="100000"/>
            </a:pPr>
            <a:r>
              <a:rPr lang="ru" sz="1400"/>
              <a:t>Федеральный закон от 29.12.2012 N 273-ФЗ</a:t>
            </a:r>
          </a:p>
          <a:p>
            <a:pPr indent="-317500" lvl="0" marL="457200" rtl="0">
              <a:spcBef>
                <a:spcPts val="0"/>
              </a:spcBef>
              <a:buSzPct val="100000"/>
            </a:pPr>
            <a:r>
              <a:rPr lang="ru" sz="1400"/>
              <a:t>Постановление Правительства РФ от 14.11.2014 N 1202</a:t>
            </a:r>
          </a:p>
          <a:p>
            <a:pPr indent="-317500" lvl="0" marL="457200" rtl="0">
              <a:spcBef>
                <a:spcPts val="0"/>
              </a:spcBef>
              <a:buSzPct val="100000"/>
            </a:pPr>
            <a:r>
              <a:rPr lang="ru" sz="1400"/>
              <a:t>Постановление Правительства РФ от 14.11.2014 N 1203</a:t>
            </a:r>
          </a:p>
          <a:p>
            <a:pPr indent="-317500" lvl="0" marL="457200" rtl="0">
              <a:spcBef>
                <a:spcPts val="0"/>
              </a:spcBef>
              <a:buSzPct val="100000"/>
            </a:pPr>
            <a:r>
              <a:rPr lang="ru" sz="1400"/>
              <a:t>Приказ Министерства образования и науки Российской Федерации от 5 декабря 2014 г. N 1547</a:t>
            </a:r>
          </a:p>
          <a:p>
            <a:pPr indent="-317500" lvl="0" marL="457200" rtl="0">
              <a:spcBef>
                <a:spcPts val="0"/>
              </a:spcBef>
              <a:buSzPct val="100000"/>
            </a:pPr>
            <a:r>
              <a:rPr lang="ru" sz="1400"/>
              <a:t>Письмо Федеральной службы по надзору в сфере образования и науки от 25 марта 2015 г. N 07-675 </a:t>
            </a:r>
          </a:p>
          <a:p>
            <a:pPr indent="-317500" lvl="0" marL="457200" rtl="0">
              <a:spcBef>
                <a:spcPts val="0"/>
              </a:spcBef>
              <a:buSzPct val="100000"/>
            </a:pPr>
            <a:r>
              <a:rPr lang="ru" sz="1400"/>
              <a:t>Методические рекомендации МОиН от 01.04.2015 по проведению независимой оценки качества деятельности организаций, осуществляющих образовательную деятельность.</a:t>
            </a:r>
          </a:p>
          <a:p>
            <a:pPr indent="-317500" lvl="0" marL="457200" rtl="0">
              <a:spcBef>
                <a:spcPts val="0"/>
              </a:spcBef>
              <a:buSzPct val="100000"/>
            </a:pPr>
            <a:r>
              <a:rPr lang="ru" sz="1400"/>
              <a:t>Письмо Министерства труда и социальной защиты Российской Федерации от 26 сентября 2014 г. N 11-3/10/П-5546</a:t>
            </a:r>
          </a:p>
          <a:p>
            <a:pPr indent="-317500" lvl="0" marL="457200" rtl="0">
              <a:spcBef>
                <a:spcPts val="0"/>
              </a:spcBef>
              <a:buSzPct val="100000"/>
            </a:pPr>
            <a:r>
              <a:rPr lang="ru" sz="1400"/>
              <a:t>Распоряжение КО СПб от 11.03.2015 № 959-р</a:t>
            </a: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 sz="14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-light-2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